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50" r:id="rId2"/>
  </p:sldMasterIdLst>
  <p:notesMasterIdLst>
    <p:notesMasterId r:id="rId30"/>
  </p:notesMasterIdLst>
  <p:handoutMasterIdLst>
    <p:handoutMasterId r:id="rId31"/>
  </p:handoutMasterIdLst>
  <p:sldIdLst>
    <p:sldId id="256" r:id="rId3"/>
    <p:sldId id="257" r:id="rId4"/>
    <p:sldId id="285" r:id="rId5"/>
    <p:sldId id="286" r:id="rId6"/>
    <p:sldId id="258" r:id="rId7"/>
    <p:sldId id="272" r:id="rId8"/>
    <p:sldId id="260" r:id="rId9"/>
    <p:sldId id="261" r:id="rId10"/>
    <p:sldId id="262" r:id="rId11"/>
    <p:sldId id="263" r:id="rId12"/>
    <p:sldId id="270" r:id="rId13"/>
    <p:sldId id="283" r:id="rId14"/>
    <p:sldId id="284" r:id="rId15"/>
    <p:sldId id="289" r:id="rId16"/>
    <p:sldId id="267" r:id="rId17"/>
    <p:sldId id="269" r:id="rId18"/>
    <p:sldId id="276" r:id="rId19"/>
    <p:sldId id="266" r:id="rId20"/>
    <p:sldId id="271" r:id="rId21"/>
    <p:sldId id="278" r:id="rId22"/>
    <p:sldId id="273" r:id="rId23"/>
    <p:sldId id="274" r:id="rId24"/>
    <p:sldId id="282" r:id="rId25"/>
    <p:sldId id="287" r:id="rId26"/>
    <p:sldId id="288" r:id="rId27"/>
    <p:sldId id="277" r:id="rId28"/>
    <p:sldId id="268" r:id="rId29"/>
  </p:sldIdLst>
  <p:sldSz cx="9144000" cy="6858000" type="screen4x3"/>
  <p:notesSz cx="6877050" cy="965358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491" autoAdjust="0"/>
    <p:restoredTop sz="87195" autoAdjust="0"/>
  </p:normalViewPr>
  <p:slideViewPr>
    <p:cSldViewPr>
      <p:cViewPr varScale="1">
        <p:scale>
          <a:sx n="130" d="100"/>
          <a:sy n="130" d="100"/>
        </p:scale>
        <p:origin x="-11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herold\mars\Work\Data\temp_proxies\oceanic_proxi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chart>
    <c:plotArea>
      <c:layout>
        <c:manualLayout>
          <c:layoutTarget val="inner"/>
          <c:xMode val="edge"/>
          <c:yMode val="edge"/>
          <c:x val="0.11587049754715396"/>
          <c:y val="3.5411413928655558E-2"/>
          <c:w val="0.62079388539580727"/>
          <c:h val="0.88589632639079896"/>
        </c:manualLayout>
      </c:layout>
      <c:scatterChart>
        <c:scatterStyle val="smoothMarker"/>
        <c:ser>
          <c:idx val="1"/>
          <c:order val="1"/>
          <c:tx>
            <c:v>NCEP/NCAR Reanalysis</c:v>
          </c:tx>
          <c:spPr>
            <a:ln w="47625">
              <a:solidFill>
                <a:srgbClr val="C00000"/>
              </a:solidFill>
            </a:ln>
          </c:spPr>
          <c:marker>
            <c:symbol val="none"/>
          </c:marker>
          <c:xVal>
            <c:numRef>
              <c:f>ocean_terrestrial!$R$4:$R$51</c:f>
              <c:numCache>
                <c:formatCode>General</c:formatCode>
                <c:ptCount val="48"/>
                <c:pt idx="0">
                  <c:v>87.159099999999981</c:v>
                </c:pt>
                <c:pt idx="1">
                  <c:v>83.47893999999998</c:v>
                </c:pt>
                <c:pt idx="2">
                  <c:v>79.777050000000003</c:v>
                </c:pt>
                <c:pt idx="3">
                  <c:v>76.070239999999998</c:v>
                </c:pt>
                <c:pt idx="4">
                  <c:v>72.361580000000004</c:v>
                </c:pt>
                <c:pt idx="5">
                  <c:v>68.652019999999979</c:v>
                </c:pt>
                <c:pt idx="6">
                  <c:v>64.941950000000034</c:v>
                </c:pt>
                <c:pt idx="7">
                  <c:v>61.231580000000001</c:v>
                </c:pt>
                <c:pt idx="8">
                  <c:v>57.520990000000012</c:v>
                </c:pt>
                <c:pt idx="9">
                  <c:v>53.810269999999996</c:v>
                </c:pt>
                <c:pt idx="10">
                  <c:v>50.099450000000012</c:v>
                </c:pt>
                <c:pt idx="11">
                  <c:v>46.388560000000005</c:v>
                </c:pt>
                <c:pt idx="12">
                  <c:v>42.677600000000005</c:v>
                </c:pt>
                <c:pt idx="13">
                  <c:v>38.966610000000003</c:v>
                </c:pt>
                <c:pt idx="14">
                  <c:v>35.255580000000002</c:v>
                </c:pt>
                <c:pt idx="15">
                  <c:v>31.544519999999988</c:v>
                </c:pt>
                <c:pt idx="16">
                  <c:v>27.83344</c:v>
                </c:pt>
                <c:pt idx="17">
                  <c:v>24.122350000000001</c:v>
                </c:pt>
                <c:pt idx="18">
                  <c:v>20.411239999999992</c:v>
                </c:pt>
                <c:pt idx="19">
                  <c:v>16.700119999999984</c:v>
                </c:pt>
                <c:pt idx="20">
                  <c:v>12.988990000000001</c:v>
                </c:pt>
                <c:pt idx="21">
                  <c:v>9.2778530000000003</c:v>
                </c:pt>
                <c:pt idx="22">
                  <c:v>5.5667139999999984</c:v>
                </c:pt>
                <c:pt idx="23">
                  <c:v>1.855572</c:v>
                </c:pt>
                <c:pt idx="24">
                  <c:v>-1.855572</c:v>
                </c:pt>
                <c:pt idx="25">
                  <c:v>-5.5667139999999984</c:v>
                </c:pt>
                <c:pt idx="26">
                  <c:v>-9.2778530000000003</c:v>
                </c:pt>
                <c:pt idx="27">
                  <c:v>-12.988990000000001</c:v>
                </c:pt>
                <c:pt idx="28">
                  <c:v>-16.700119999999984</c:v>
                </c:pt>
                <c:pt idx="29">
                  <c:v>-20.411239999999992</c:v>
                </c:pt>
                <c:pt idx="30">
                  <c:v>-24.122350000000001</c:v>
                </c:pt>
                <c:pt idx="31">
                  <c:v>-27.83344</c:v>
                </c:pt>
                <c:pt idx="32">
                  <c:v>-31.544519999999988</c:v>
                </c:pt>
                <c:pt idx="33">
                  <c:v>-35.255580000000002</c:v>
                </c:pt>
                <c:pt idx="34">
                  <c:v>-38.966610000000003</c:v>
                </c:pt>
                <c:pt idx="35">
                  <c:v>-42.677600000000005</c:v>
                </c:pt>
                <c:pt idx="36">
                  <c:v>-46.388560000000005</c:v>
                </c:pt>
                <c:pt idx="37">
                  <c:v>-50.099450000000012</c:v>
                </c:pt>
                <c:pt idx="38">
                  <c:v>-53.810269999999996</c:v>
                </c:pt>
                <c:pt idx="39">
                  <c:v>-57.520990000000012</c:v>
                </c:pt>
                <c:pt idx="40">
                  <c:v>-61.231580000000001</c:v>
                </c:pt>
                <c:pt idx="41">
                  <c:v>-64.941950000000034</c:v>
                </c:pt>
                <c:pt idx="42">
                  <c:v>-68.652019999999979</c:v>
                </c:pt>
                <c:pt idx="43">
                  <c:v>-72.361580000000004</c:v>
                </c:pt>
                <c:pt idx="44">
                  <c:v>-76.070239999999998</c:v>
                </c:pt>
                <c:pt idx="45">
                  <c:v>-79.777050000000003</c:v>
                </c:pt>
                <c:pt idx="46">
                  <c:v>-83.47893999999998</c:v>
                </c:pt>
                <c:pt idx="47">
                  <c:v>-87.159099999999981</c:v>
                </c:pt>
              </c:numCache>
            </c:numRef>
          </c:xVal>
          <c:yVal>
            <c:numRef>
              <c:f>ocean_terrestrial!$Q$4:$Q$51</c:f>
              <c:numCache>
                <c:formatCode>General</c:formatCode>
                <c:ptCount val="48"/>
                <c:pt idx="0">
                  <c:v>-19.2928</c:v>
                </c:pt>
                <c:pt idx="1">
                  <c:v>-19.205909999999992</c:v>
                </c:pt>
                <c:pt idx="2">
                  <c:v>-17.722359999999984</c:v>
                </c:pt>
                <c:pt idx="3">
                  <c:v>-14.881830000000004</c:v>
                </c:pt>
                <c:pt idx="4">
                  <c:v>-11.911</c:v>
                </c:pt>
                <c:pt idx="5">
                  <c:v>-9.2923770000000001</c:v>
                </c:pt>
                <c:pt idx="6">
                  <c:v>-6.2050650000000003</c:v>
                </c:pt>
                <c:pt idx="7">
                  <c:v>-2.3154029999999981</c:v>
                </c:pt>
                <c:pt idx="8">
                  <c:v>1.0784989999999999</c:v>
                </c:pt>
                <c:pt idx="9">
                  <c:v>2.9277519999999999</c:v>
                </c:pt>
                <c:pt idx="10">
                  <c:v>4.4106339999999999</c:v>
                </c:pt>
                <c:pt idx="11">
                  <c:v>7.166789999999998</c:v>
                </c:pt>
                <c:pt idx="12">
                  <c:v>10.61487</c:v>
                </c:pt>
                <c:pt idx="13">
                  <c:v>13.25381</c:v>
                </c:pt>
                <c:pt idx="14">
                  <c:v>15.41821</c:v>
                </c:pt>
                <c:pt idx="15">
                  <c:v>18.333359999999999</c:v>
                </c:pt>
                <c:pt idx="16">
                  <c:v>21.645419999999991</c:v>
                </c:pt>
                <c:pt idx="17">
                  <c:v>24.114820000000016</c:v>
                </c:pt>
                <c:pt idx="18">
                  <c:v>25.59533999999999</c:v>
                </c:pt>
                <c:pt idx="19">
                  <c:v>26.586269999999988</c:v>
                </c:pt>
                <c:pt idx="20">
                  <c:v>27.08658999999999</c:v>
                </c:pt>
                <c:pt idx="21">
                  <c:v>27.091940000000001</c:v>
                </c:pt>
                <c:pt idx="22">
                  <c:v>26.930800000000001</c:v>
                </c:pt>
                <c:pt idx="23">
                  <c:v>26.665379999999988</c:v>
                </c:pt>
                <c:pt idx="24">
                  <c:v>26.343699999999984</c:v>
                </c:pt>
                <c:pt idx="25">
                  <c:v>26.280719999999985</c:v>
                </c:pt>
                <c:pt idx="26">
                  <c:v>26.204899999999999</c:v>
                </c:pt>
                <c:pt idx="27">
                  <c:v>25.539290000000001</c:v>
                </c:pt>
                <c:pt idx="28">
                  <c:v>24.623429999999988</c:v>
                </c:pt>
                <c:pt idx="29">
                  <c:v>23.848849999999988</c:v>
                </c:pt>
                <c:pt idx="30">
                  <c:v>22.663850000000007</c:v>
                </c:pt>
                <c:pt idx="31">
                  <c:v>20.942619999999987</c:v>
                </c:pt>
                <c:pt idx="32">
                  <c:v>19.27327</c:v>
                </c:pt>
                <c:pt idx="33">
                  <c:v>17.461999999999993</c:v>
                </c:pt>
                <c:pt idx="34">
                  <c:v>15.008560000000001</c:v>
                </c:pt>
                <c:pt idx="35">
                  <c:v>12.115820000000001</c:v>
                </c:pt>
                <c:pt idx="36">
                  <c:v>9.0196080000000016</c:v>
                </c:pt>
                <c:pt idx="37">
                  <c:v>6.1567720000000001</c:v>
                </c:pt>
                <c:pt idx="38">
                  <c:v>4.1727849999999975</c:v>
                </c:pt>
                <c:pt idx="39">
                  <c:v>2.1944170000000001</c:v>
                </c:pt>
                <c:pt idx="40">
                  <c:v>-1.4068109999999998</c:v>
                </c:pt>
                <c:pt idx="41">
                  <c:v>-7.1218249999999976</c:v>
                </c:pt>
                <c:pt idx="42">
                  <c:v>-15.69801</c:v>
                </c:pt>
                <c:pt idx="43">
                  <c:v>-26.791509999999988</c:v>
                </c:pt>
                <c:pt idx="44">
                  <c:v>-35.407470000000004</c:v>
                </c:pt>
                <c:pt idx="45">
                  <c:v>-38.091460000000005</c:v>
                </c:pt>
                <c:pt idx="46">
                  <c:v>-39.677970000000002</c:v>
                </c:pt>
                <c:pt idx="47">
                  <c:v>-43.793080000000003</c:v>
                </c:pt>
              </c:numCache>
            </c:numRef>
          </c:yVal>
          <c:smooth val="1"/>
        </c:ser>
        <c:axId val="60143104"/>
        <c:axId val="60145024"/>
      </c:scatterChart>
      <c:scatterChart>
        <c:scatterStyle val="lineMarker"/>
        <c:ser>
          <c:idx val="0"/>
          <c:order val="0"/>
          <c:tx>
            <c:v>Terrestrial + surface ocean proxies</c:v>
          </c:tx>
          <c:spPr>
            <a:ln w="28575">
              <a:noFill/>
            </a:ln>
          </c:spPr>
          <c:marker>
            <c:symbol val="diamond"/>
            <c:size val="8"/>
          </c:marker>
          <c:trendline>
            <c:trendlineType val="power"/>
            <c:forward val="90"/>
            <c:backward val="90"/>
          </c:trendline>
          <c:trendline>
            <c:trendlineType val="power"/>
          </c:trendline>
          <c:trendline>
            <c:spPr>
              <a:ln w="38100">
                <a:solidFill>
                  <a:schemeClr val="tx2"/>
                </a:solidFill>
                <a:prstDash val="sysDash"/>
              </a:ln>
            </c:spPr>
            <c:trendlineType val="poly"/>
            <c:order val="3"/>
            <c:forward val="90"/>
            <c:backward val="90"/>
          </c:trendline>
          <c:errBars>
            <c:errDir val="y"/>
            <c:errBarType val="both"/>
            <c:errValType val="cust"/>
            <c:plus>
              <c:numRef>
                <c:f>ocean_terrestrial!$D$4:$D$67</c:f>
                <c:numCache>
                  <c:formatCode>General</c:formatCode>
                  <c:ptCount val="64"/>
                  <c:pt idx="0">
                    <c:v>#N/A</c:v>
                  </c:pt>
                  <c:pt idx="1">
                    <c:v>3.1</c:v>
                  </c:pt>
                  <c:pt idx="2">
                    <c:v>4.5</c:v>
                  </c:pt>
                  <c:pt idx="3">
                    <c:v>#N/A</c:v>
                  </c:pt>
                  <c:pt idx="4">
                    <c:v>3</c:v>
                  </c:pt>
                  <c:pt idx="5">
                    <c:v>6.5</c:v>
                  </c:pt>
                  <c:pt idx="6">
                    <c:v>#N/A</c:v>
                  </c:pt>
                  <c:pt idx="7">
                    <c:v>#N/A</c:v>
                  </c:pt>
                  <c:pt idx="8">
                    <c:v>0.5</c:v>
                  </c:pt>
                  <c:pt idx="9">
                    <c:v>7.3</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0.5</c:v>
                  </c:pt>
                  <c:pt idx="27">
                    <c:v>#N/A</c:v>
                  </c:pt>
                  <c:pt idx="28">
                    <c:v>#N/A</c:v>
                  </c:pt>
                  <c:pt idx="29">
                    <c:v>#N/A</c:v>
                  </c:pt>
                  <c:pt idx="30">
                    <c:v>#N/A</c:v>
                  </c:pt>
                  <c:pt idx="31">
                    <c:v>0.5</c:v>
                  </c:pt>
                  <c:pt idx="32">
                    <c:v>#N/A</c:v>
                  </c:pt>
                  <c:pt idx="33">
                    <c:v>#N/A</c:v>
                  </c:pt>
                  <c:pt idx="34">
                    <c:v>0.2</c:v>
                  </c:pt>
                  <c:pt idx="35">
                    <c:v>1.2</c:v>
                  </c:pt>
                  <c:pt idx="36">
                    <c:v>1.5</c:v>
                  </c:pt>
                  <c:pt idx="37">
                    <c:v>0.5</c:v>
                  </c:pt>
                  <c:pt idx="38">
                    <c:v>1.5</c:v>
                  </c:pt>
                  <c:pt idx="39">
                    <c:v>1.5</c:v>
                  </c:pt>
                  <c:pt idx="40">
                    <c:v>0.95000000000000018</c:v>
                  </c:pt>
                  <c:pt idx="41">
                    <c:v>1</c:v>
                  </c:pt>
                  <c:pt idx="42">
                    <c:v>#N/A</c:v>
                  </c:pt>
                  <c:pt idx="43">
                    <c:v>#N/A</c:v>
                  </c:pt>
                  <c:pt idx="44">
                    <c:v>0.8500000000000002</c:v>
                  </c:pt>
                  <c:pt idx="45">
                    <c:v>#N/A</c:v>
                  </c:pt>
                  <c:pt idx="46">
                    <c:v>2.5</c:v>
                  </c:pt>
                  <c:pt idx="47">
                    <c:v>#N/A</c:v>
                  </c:pt>
                  <c:pt idx="48">
                    <c:v>1.2</c:v>
                  </c:pt>
                  <c:pt idx="49">
                    <c:v>0.1</c:v>
                  </c:pt>
                  <c:pt idx="50">
                    <c:v>#N/A</c:v>
                  </c:pt>
                  <c:pt idx="51">
                    <c:v>0.8500000000000002</c:v>
                  </c:pt>
                  <c:pt idx="52">
                    <c:v>0.25</c:v>
                  </c:pt>
                  <c:pt idx="53">
                    <c:v>1.05</c:v>
                  </c:pt>
                  <c:pt idx="54">
                    <c:v>2.6</c:v>
                  </c:pt>
                  <c:pt idx="55">
                    <c:v>#N/A</c:v>
                  </c:pt>
                  <c:pt idx="56">
                    <c:v>#N/A</c:v>
                  </c:pt>
                  <c:pt idx="57">
                    <c:v>#N/A</c:v>
                  </c:pt>
                  <c:pt idx="58">
                    <c:v>0.25</c:v>
                  </c:pt>
                  <c:pt idx="59">
                    <c:v>0.25</c:v>
                  </c:pt>
                  <c:pt idx="60">
                    <c:v>0.25</c:v>
                  </c:pt>
                  <c:pt idx="61">
                    <c:v>4</c:v>
                  </c:pt>
                  <c:pt idx="62">
                    <c:v>2.2999999999999998</c:v>
                  </c:pt>
                  <c:pt idx="63">
                    <c:v>#N/A</c:v>
                  </c:pt>
                </c:numCache>
              </c:numRef>
            </c:plus>
            <c:minus>
              <c:numRef>
                <c:f>ocean_terrestrial!$D$4:$D$67</c:f>
                <c:numCache>
                  <c:formatCode>General</c:formatCode>
                  <c:ptCount val="64"/>
                  <c:pt idx="0">
                    <c:v>#N/A</c:v>
                  </c:pt>
                  <c:pt idx="1">
                    <c:v>3.1</c:v>
                  </c:pt>
                  <c:pt idx="2">
                    <c:v>4.5</c:v>
                  </c:pt>
                  <c:pt idx="3">
                    <c:v>#N/A</c:v>
                  </c:pt>
                  <c:pt idx="4">
                    <c:v>3</c:v>
                  </c:pt>
                  <c:pt idx="5">
                    <c:v>6.5</c:v>
                  </c:pt>
                  <c:pt idx="6">
                    <c:v>#N/A</c:v>
                  </c:pt>
                  <c:pt idx="7">
                    <c:v>#N/A</c:v>
                  </c:pt>
                  <c:pt idx="8">
                    <c:v>0.5</c:v>
                  </c:pt>
                  <c:pt idx="9">
                    <c:v>7.3</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0.5</c:v>
                  </c:pt>
                  <c:pt idx="27">
                    <c:v>#N/A</c:v>
                  </c:pt>
                  <c:pt idx="28">
                    <c:v>#N/A</c:v>
                  </c:pt>
                  <c:pt idx="29">
                    <c:v>#N/A</c:v>
                  </c:pt>
                  <c:pt idx="30">
                    <c:v>#N/A</c:v>
                  </c:pt>
                  <c:pt idx="31">
                    <c:v>0.5</c:v>
                  </c:pt>
                  <c:pt idx="32">
                    <c:v>#N/A</c:v>
                  </c:pt>
                  <c:pt idx="33">
                    <c:v>#N/A</c:v>
                  </c:pt>
                  <c:pt idx="34">
                    <c:v>0.2</c:v>
                  </c:pt>
                  <c:pt idx="35">
                    <c:v>1.2</c:v>
                  </c:pt>
                  <c:pt idx="36">
                    <c:v>1.5</c:v>
                  </c:pt>
                  <c:pt idx="37">
                    <c:v>0.5</c:v>
                  </c:pt>
                  <c:pt idx="38">
                    <c:v>1.5</c:v>
                  </c:pt>
                  <c:pt idx="39">
                    <c:v>1.5</c:v>
                  </c:pt>
                  <c:pt idx="40">
                    <c:v>0.95000000000000018</c:v>
                  </c:pt>
                  <c:pt idx="41">
                    <c:v>1</c:v>
                  </c:pt>
                  <c:pt idx="42">
                    <c:v>#N/A</c:v>
                  </c:pt>
                  <c:pt idx="43">
                    <c:v>#N/A</c:v>
                  </c:pt>
                  <c:pt idx="44">
                    <c:v>0.8500000000000002</c:v>
                  </c:pt>
                  <c:pt idx="45">
                    <c:v>#N/A</c:v>
                  </c:pt>
                  <c:pt idx="46">
                    <c:v>2.5</c:v>
                  </c:pt>
                  <c:pt idx="47">
                    <c:v>#N/A</c:v>
                  </c:pt>
                  <c:pt idx="48">
                    <c:v>1.2</c:v>
                  </c:pt>
                  <c:pt idx="49">
                    <c:v>0.1</c:v>
                  </c:pt>
                  <c:pt idx="50">
                    <c:v>#N/A</c:v>
                  </c:pt>
                  <c:pt idx="51">
                    <c:v>0.8500000000000002</c:v>
                  </c:pt>
                  <c:pt idx="52">
                    <c:v>0.25</c:v>
                  </c:pt>
                  <c:pt idx="53">
                    <c:v>1.05</c:v>
                  </c:pt>
                  <c:pt idx="54">
                    <c:v>2.6</c:v>
                  </c:pt>
                  <c:pt idx="55">
                    <c:v>#N/A</c:v>
                  </c:pt>
                  <c:pt idx="56">
                    <c:v>#N/A</c:v>
                  </c:pt>
                  <c:pt idx="57">
                    <c:v>#N/A</c:v>
                  </c:pt>
                  <c:pt idx="58">
                    <c:v>0.25</c:v>
                  </c:pt>
                  <c:pt idx="59">
                    <c:v>0.25</c:v>
                  </c:pt>
                  <c:pt idx="60">
                    <c:v>0.25</c:v>
                  </c:pt>
                  <c:pt idx="61">
                    <c:v>4</c:v>
                  </c:pt>
                  <c:pt idx="62">
                    <c:v>2.2999999999999998</c:v>
                  </c:pt>
                  <c:pt idx="63">
                    <c:v>#N/A</c:v>
                  </c:pt>
                </c:numCache>
              </c:numRef>
            </c:minus>
          </c:errBars>
          <c:errBars>
            <c:errDir val="x"/>
            <c:errBarType val="both"/>
            <c:errValType val="fixedVal"/>
            <c:val val="1"/>
          </c:errBars>
          <c:xVal>
            <c:numRef>
              <c:f>ocean_terrestrial!$B$4:$B$67</c:f>
              <c:numCache>
                <c:formatCode>General</c:formatCode>
                <c:ptCount val="64"/>
                <c:pt idx="0">
                  <c:v>63.4</c:v>
                </c:pt>
                <c:pt idx="1">
                  <c:v>62</c:v>
                </c:pt>
                <c:pt idx="2">
                  <c:v>57</c:v>
                </c:pt>
                <c:pt idx="3">
                  <c:v>55.3</c:v>
                </c:pt>
                <c:pt idx="4">
                  <c:v>50.5</c:v>
                </c:pt>
                <c:pt idx="5">
                  <c:v>46</c:v>
                </c:pt>
                <c:pt idx="6">
                  <c:v>42.8</c:v>
                </c:pt>
                <c:pt idx="7">
                  <c:v>38.700000000000003</c:v>
                </c:pt>
                <c:pt idx="8">
                  <c:v>30</c:v>
                </c:pt>
                <c:pt idx="9">
                  <c:v>27</c:v>
                </c:pt>
                <c:pt idx="10">
                  <c:v>26.1</c:v>
                </c:pt>
                <c:pt idx="11">
                  <c:v>19.3</c:v>
                </c:pt>
                <c:pt idx="12">
                  <c:v>17.7</c:v>
                </c:pt>
                <c:pt idx="13">
                  <c:v>15.8</c:v>
                </c:pt>
                <c:pt idx="14">
                  <c:v>10</c:v>
                </c:pt>
                <c:pt idx="15">
                  <c:v>10</c:v>
                </c:pt>
                <c:pt idx="16">
                  <c:v>9.3000000000000007</c:v>
                </c:pt>
                <c:pt idx="17">
                  <c:v>8</c:v>
                </c:pt>
                <c:pt idx="18">
                  <c:v>7.1</c:v>
                </c:pt>
                <c:pt idx="19">
                  <c:v>7.1</c:v>
                </c:pt>
                <c:pt idx="20">
                  <c:v>5.9</c:v>
                </c:pt>
                <c:pt idx="21">
                  <c:v>5.7</c:v>
                </c:pt>
                <c:pt idx="22">
                  <c:v>4.5</c:v>
                </c:pt>
                <c:pt idx="23">
                  <c:v>4.5</c:v>
                </c:pt>
                <c:pt idx="24">
                  <c:v>1.7000000000000004</c:v>
                </c:pt>
                <c:pt idx="25">
                  <c:v>1</c:v>
                </c:pt>
                <c:pt idx="26">
                  <c:v>-0.5</c:v>
                </c:pt>
                <c:pt idx="27">
                  <c:v>-10</c:v>
                </c:pt>
                <c:pt idx="28">
                  <c:v>-28</c:v>
                </c:pt>
                <c:pt idx="29">
                  <c:v>-31</c:v>
                </c:pt>
                <c:pt idx="30">
                  <c:v>-35.200000000000003</c:v>
                </c:pt>
                <c:pt idx="31">
                  <c:v>-41.2</c:v>
                </c:pt>
                <c:pt idx="32">
                  <c:v>-48</c:v>
                </c:pt>
                <c:pt idx="33">
                  <c:v>-48</c:v>
                </c:pt>
                <c:pt idx="34">
                  <c:v>-51</c:v>
                </c:pt>
                <c:pt idx="35">
                  <c:v>-55</c:v>
                </c:pt>
                <c:pt idx="36">
                  <c:v>53</c:v>
                </c:pt>
                <c:pt idx="37">
                  <c:v>48</c:v>
                </c:pt>
                <c:pt idx="38">
                  <c:v>40</c:v>
                </c:pt>
                <c:pt idx="39">
                  <c:v>47</c:v>
                </c:pt>
                <c:pt idx="40">
                  <c:v>35</c:v>
                </c:pt>
                <c:pt idx="41">
                  <c:v>43</c:v>
                </c:pt>
                <c:pt idx="42">
                  <c:v>44</c:v>
                </c:pt>
                <c:pt idx="43">
                  <c:v>67</c:v>
                </c:pt>
                <c:pt idx="44">
                  <c:v>35</c:v>
                </c:pt>
                <c:pt idx="45">
                  <c:v>47</c:v>
                </c:pt>
                <c:pt idx="46">
                  <c:v>-38</c:v>
                </c:pt>
                <c:pt idx="47">
                  <c:v>-38</c:v>
                </c:pt>
                <c:pt idx="48">
                  <c:v>-17</c:v>
                </c:pt>
                <c:pt idx="49">
                  <c:v>-20</c:v>
                </c:pt>
                <c:pt idx="50">
                  <c:v>6</c:v>
                </c:pt>
                <c:pt idx="51">
                  <c:v>21</c:v>
                </c:pt>
                <c:pt idx="52">
                  <c:v>49</c:v>
                </c:pt>
                <c:pt idx="53">
                  <c:v>48</c:v>
                </c:pt>
                <c:pt idx="54">
                  <c:v>48</c:v>
                </c:pt>
                <c:pt idx="55">
                  <c:v>48</c:v>
                </c:pt>
                <c:pt idx="56">
                  <c:v>60</c:v>
                </c:pt>
                <c:pt idx="57">
                  <c:v>35</c:v>
                </c:pt>
                <c:pt idx="58">
                  <c:v>30</c:v>
                </c:pt>
                <c:pt idx="59">
                  <c:v>50</c:v>
                </c:pt>
                <c:pt idx="60">
                  <c:v>30</c:v>
                </c:pt>
                <c:pt idx="61">
                  <c:v>44</c:v>
                </c:pt>
                <c:pt idx="62">
                  <c:v>50</c:v>
                </c:pt>
                <c:pt idx="63">
                  <c:v>48</c:v>
                </c:pt>
              </c:numCache>
            </c:numRef>
          </c:xVal>
          <c:yVal>
            <c:numRef>
              <c:f>ocean_terrestrial!$C$4:$C$67</c:f>
              <c:numCache>
                <c:formatCode>General</c:formatCode>
                <c:ptCount val="64"/>
                <c:pt idx="0">
                  <c:v>14</c:v>
                </c:pt>
                <c:pt idx="1">
                  <c:v>16.5</c:v>
                </c:pt>
                <c:pt idx="2">
                  <c:v>17.8</c:v>
                </c:pt>
                <c:pt idx="3">
                  <c:v>17</c:v>
                </c:pt>
                <c:pt idx="4">
                  <c:v>18</c:v>
                </c:pt>
                <c:pt idx="5">
                  <c:v>23.5</c:v>
                </c:pt>
                <c:pt idx="6">
                  <c:v>14</c:v>
                </c:pt>
                <c:pt idx="7">
                  <c:v>25</c:v>
                </c:pt>
                <c:pt idx="8">
                  <c:v>23.5</c:v>
                </c:pt>
                <c:pt idx="9">
                  <c:v>21.2</c:v>
                </c:pt>
                <c:pt idx="10">
                  <c:v>18</c:v>
                </c:pt>
                <c:pt idx="11">
                  <c:v>22</c:v>
                </c:pt>
                <c:pt idx="12">
                  <c:v>20</c:v>
                </c:pt>
                <c:pt idx="13">
                  <c:v>24</c:v>
                </c:pt>
                <c:pt idx="14">
                  <c:v>30</c:v>
                </c:pt>
                <c:pt idx="15">
                  <c:v>29</c:v>
                </c:pt>
                <c:pt idx="16">
                  <c:v>25.2</c:v>
                </c:pt>
                <c:pt idx="17">
                  <c:v>19.7</c:v>
                </c:pt>
                <c:pt idx="18">
                  <c:v>25</c:v>
                </c:pt>
                <c:pt idx="19">
                  <c:v>26</c:v>
                </c:pt>
                <c:pt idx="20">
                  <c:v>25.5</c:v>
                </c:pt>
                <c:pt idx="21">
                  <c:v>25</c:v>
                </c:pt>
                <c:pt idx="22">
                  <c:v>26</c:v>
                </c:pt>
                <c:pt idx="23">
                  <c:v>17.399999999999999</c:v>
                </c:pt>
                <c:pt idx="24">
                  <c:v>22.2</c:v>
                </c:pt>
                <c:pt idx="25">
                  <c:v>19.8</c:v>
                </c:pt>
                <c:pt idx="26">
                  <c:v>26.5</c:v>
                </c:pt>
                <c:pt idx="27">
                  <c:v>27</c:v>
                </c:pt>
                <c:pt idx="28">
                  <c:v>15.1</c:v>
                </c:pt>
                <c:pt idx="29">
                  <c:v>16.3</c:v>
                </c:pt>
                <c:pt idx="30">
                  <c:v>13.2</c:v>
                </c:pt>
                <c:pt idx="31">
                  <c:v>20.5</c:v>
                </c:pt>
                <c:pt idx="32">
                  <c:v>18</c:v>
                </c:pt>
                <c:pt idx="33">
                  <c:v>17</c:v>
                </c:pt>
                <c:pt idx="34">
                  <c:v>9.2000000000000011</c:v>
                </c:pt>
                <c:pt idx="35">
                  <c:v>17</c:v>
                </c:pt>
                <c:pt idx="36">
                  <c:v>17.5</c:v>
                </c:pt>
                <c:pt idx="37">
                  <c:v>15.5</c:v>
                </c:pt>
                <c:pt idx="38">
                  <c:v>15</c:v>
                </c:pt>
                <c:pt idx="39">
                  <c:v>14.5</c:v>
                </c:pt>
                <c:pt idx="40">
                  <c:v>16.25</c:v>
                </c:pt>
                <c:pt idx="41">
                  <c:v>17</c:v>
                </c:pt>
                <c:pt idx="42">
                  <c:v>12.9</c:v>
                </c:pt>
                <c:pt idx="43">
                  <c:v>9</c:v>
                </c:pt>
                <c:pt idx="44">
                  <c:v>10.350000000000003</c:v>
                </c:pt>
                <c:pt idx="45">
                  <c:v>16.5</c:v>
                </c:pt>
                <c:pt idx="46">
                  <c:v>15.5</c:v>
                </c:pt>
                <c:pt idx="47">
                  <c:v>19</c:v>
                </c:pt>
                <c:pt idx="48">
                  <c:v>19.8</c:v>
                </c:pt>
                <c:pt idx="49">
                  <c:v>21.6</c:v>
                </c:pt>
                <c:pt idx="50">
                  <c:v>26</c:v>
                </c:pt>
                <c:pt idx="51">
                  <c:v>19.649999999999999</c:v>
                </c:pt>
                <c:pt idx="52">
                  <c:v>15.950000000000003</c:v>
                </c:pt>
                <c:pt idx="53">
                  <c:v>15.450000000000003</c:v>
                </c:pt>
                <c:pt idx="54">
                  <c:v>17.8</c:v>
                </c:pt>
                <c:pt idx="55">
                  <c:v>19</c:v>
                </c:pt>
                <c:pt idx="56">
                  <c:v>6</c:v>
                </c:pt>
                <c:pt idx="57">
                  <c:v>12.5</c:v>
                </c:pt>
                <c:pt idx="58">
                  <c:v>14.25</c:v>
                </c:pt>
                <c:pt idx="59">
                  <c:v>13.25</c:v>
                </c:pt>
                <c:pt idx="60">
                  <c:v>14.25</c:v>
                </c:pt>
                <c:pt idx="61">
                  <c:v>12</c:v>
                </c:pt>
                <c:pt idx="62">
                  <c:v>19.7</c:v>
                </c:pt>
                <c:pt idx="63">
                  <c:v>18.2</c:v>
                </c:pt>
              </c:numCache>
            </c:numRef>
          </c:yVal>
        </c:ser>
        <c:axId val="60143104"/>
        <c:axId val="60145024"/>
      </c:scatterChart>
      <c:valAx>
        <c:axId val="60143104"/>
        <c:scaling>
          <c:orientation val="minMax"/>
          <c:max val="90"/>
          <c:min val="-90"/>
        </c:scaling>
        <c:axPos val="b"/>
        <c:title>
          <c:tx>
            <c:rich>
              <a:bodyPr/>
              <a:lstStyle/>
              <a:p>
                <a:pPr>
                  <a:defRPr sz="1800">
                    <a:latin typeface="Arial" pitchFamily="34" charset="0"/>
                    <a:cs typeface="Arial" pitchFamily="34" charset="0"/>
                  </a:defRPr>
                </a:pPr>
                <a:r>
                  <a:rPr lang="en-AU" sz="1800" dirty="0" smtClean="0">
                    <a:latin typeface="Arial" pitchFamily="34" charset="0"/>
                    <a:cs typeface="Arial" pitchFamily="34" charset="0"/>
                  </a:rPr>
                  <a:t>Latitude</a:t>
                </a:r>
                <a:endParaRPr lang="en-AU" sz="1800" dirty="0">
                  <a:latin typeface="Arial" pitchFamily="34" charset="0"/>
                  <a:cs typeface="Arial" pitchFamily="34" charset="0"/>
                </a:endParaRPr>
              </a:p>
            </c:rich>
          </c:tx>
          <c:layout/>
        </c:title>
        <c:numFmt formatCode="General" sourceLinked="1"/>
        <c:tickLblPos val="nextTo"/>
        <c:txPr>
          <a:bodyPr/>
          <a:lstStyle/>
          <a:p>
            <a:pPr>
              <a:defRPr sz="1800"/>
            </a:pPr>
            <a:endParaRPr lang="en-US"/>
          </a:p>
        </c:txPr>
        <c:crossAx val="60145024"/>
        <c:crossesAt val="0"/>
        <c:crossBetween val="midCat"/>
        <c:majorUnit val="30"/>
      </c:valAx>
      <c:valAx>
        <c:axId val="60145024"/>
        <c:scaling>
          <c:orientation val="minMax"/>
          <c:max val="40"/>
          <c:min val="-50"/>
        </c:scaling>
        <c:axPos val="l"/>
        <c:majorGridlines/>
        <c:title>
          <c:tx>
            <c:rich>
              <a:bodyPr rot="-5400000" vert="horz"/>
              <a:lstStyle/>
              <a:p>
                <a:pPr>
                  <a:defRPr sz="1800">
                    <a:latin typeface="Arial" pitchFamily="34" charset="0"/>
                    <a:cs typeface="Arial" pitchFamily="34" charset="0"/>
                  </a:defRPr>
                </a:pPr>
                <a:r>
                  <a:rPr lang="en-AU" sz="1800" dirty="0" smtClean="0">
                    <a:latin typeface="Arial" pitchFamily="34" charset="0"/>
                    <a:cs typeface="Arial" pitchFamily="34" charset="0"/>
                  </a:rPr>
                  <a:t>Temperature</a:t>
                </a:r>
                <a:endParaRPr lang="en-AU" sz="1800" dirty="0">
                  <a:latin typeface="Arial" pitchFamily="34" charset="0"/>
                  <a:cs typeface="Arial" pitchFamily="34" charset="0"/>
                </a:endParaRPr>
              </a:p>
            </c:rich>
          </c:tx>
          <c:layout/>
        </c:title>
        <c:numFmt formatCode="General" sourceLinked="1"/>
        <c:tickLblPos val="nextTo"/>
        <c:txPr>
          <a:bodyPr/>
          <a:lstStyle/>
          <a:p>
            <a:pPr>
              <a:defRPr sz="1800"/>
            </a:pPr>
            <a:endParaRPr lang="en-US"/>
          </a:p>
        </c:txPr>
        <c:crossAx val="60143104"/>
        <c:crossesAt val="-90"/>
        <c:crossBetween val="midCat"/>
      </c:valAx>
    </c:plotArea>
    <c:legend>
      <c:legendPos val="r"/>
      <c:legendEntry>
        <c:idx val="2"/>
        <c:delete val="1"/>
      </c:legendEntry>
      <c:legendEntry>
        <c:idx val="3"/>
        <c:delete val="1"/>
      </c:legendEntry>
      <c:legendEntry>
        <c:idx val="4"/>
        <c:delete val="1"/>
      </c:legendEntry>
      <c:layout>
        <c:manualLayout>
          <c:xMode val="edge"/>
          <c:yMode val="edge"/>
          <c:x val="0.75275644746968895"/>
          <c:y val="0.34030722650492501"/>
          <c:w val="0.23214931855410181"/>
          <c:h val="0.20435367237407015"/>
        </c:manualLayout>
      </c:layout>
      <c:txPr>
        <a:bodyPr/>
        <a:lstStyle/>
        <a:p>
          <a:pPr>
            <a:defRPr sz="1200"/>
          </a:pPr>
          <a:endParaRPr lang="en-US"/>
        </a:p>
      </c:txPr>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0.5566</cdr:x>
      <cdr:y>0.54412</cdr:y>
    </cdr:from>
    <cdr:to>
      <cdr:x>0.66038</cdr:x>
      <cdr:y>0.73529</cdr:y>
    </cdr:to>
    <cdr:sp macro="" textlink="">
      <cdr:nvSpPr>
        <cdr:cNvPr id="3" name="Straight Arrow Connector 2"/>
        <cdr:cNvSpPr/>
      </cdr:nvSpPr>
      <cdr:spPr>
        <a:xfrm xmlns:a="http://schemas.openxmlformats.org/drawingml/2006/main" flipV="1">
          <a:off x="4214842" y="2643206"/>
          <a:ext cx="785818" cy="928694"/>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0.30189</cdr:x>
      <cdr:y>0.75</cdr:y>
    </cdr:from>
    <cdr:to>
      <cdr:x>0.93396</cdr:x>
      <cdr:y>0.82353</cdr:y>
    </cdr:to>
    <cdr:sp macro="" textlink="">
      <cdr:nvSpPr>
        <cdr:cNvPr id="4" name="TextBox 3"/>
        <cdr:cNvSpPr txBox="1"/>
      </cdr:nvSpPr>
      <cdr:spPr>
        <a:xfrm xmlns:a="http://schemas.openxmlformats.org/drawingml/2006/main">
          <a:off x="2286016" y="3643338"/>
          <a:ext cx="4786346" cy="3571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AU" sz="1800" dirty="0" smtClean="0"/>
            <a:t>MODERN DAY SURFACE TEMPERATURE</a:t>
          </a:r>
          <a:endParaRPr lang="en-AU" sz="1800" dirty="0"/>
        </a:p>
      </cdr:txBody>
    </cdr:sp>
  </cdr:relSizeAnchor>
  <cdr:relSizeAnchor xmlns:cdr="http://schemas.openxmlformats.org/drawingml/2006/chartDrawing">
    <cdr:from>
      <cdr:x>0.67925</cdr:x>
      <cdr:y>0.10294</cdr:y>
    </cdr:from>
    <cdr:to>
      <cdr:x>0.72642</cdr:x>
      <cdr:y>0.32353</cdr:y>
    </cdr:to>
    <cdr:sp macro="" textlink="">
      <cdr:nvSpPr>
        <cdr:cNvPr id="5" name="Straight Arrow Connector 4"/>
        <cdr:cNvSpPr/>
      </cdr:nvSpPr>
      <cdr:spPr>
        <a:xfrm xmlns:a="http://schemas.openxmlformats.org/drawingml/2006/main" flipH="1">
          <a:off x="5143536" y="500066"/>
          <a:ext cx="357190" cy="1071570"/>
        </a:xfrm>
        <a:prstGeom xmlns:a="http://schemas.openxmlformats.org/drawingml/2006/main" prst="straightConnector1">
          <a:avLst/>
        </a:prstGeom>
        <a:noFill xmlns:a="http://schemas.openxmlformats.org/drawingml/2006/main"/>
        <a:ln xmlns:a="http://schemas.openxmlformats.org/drawingml/2006/main" w="3810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onstantia"/>
            </a:defRPr>
          </a:lvl1pPr>
          <a:lvl2pPr marL="457200" indent="0">
            <a:defRPr sz="1100">
              <a:solidFill>
                <a:sysClr val="windowText" lastClr="000000"/>
              </a:solidFill>
              <a:latin typeface="Constantia"/>
            </a:defRPr>
          </a:lvl2pPr>
          <a:lvl3pPr marL="914400" indent="0">
            <a:defRPr sz="1100">
              <a:solidFill>
                <a:sysClr val="windowText" lastClr="000000"/>
              </a:solidFill>
              <a:latin typeface="Constantia"/>
            </a:defRPr>
          </a:lvl3pPr>
          <a:lvl4pPr marL="1371600" indent="0">
            <a:defRPr sz="1100">
              <a:solidFill>
                <a:sysClr val="windowText" lastClr="000000"/>
              </a:solidFill>
              <a:latin typeface="Constantia"/>
            </a:defRPr>
          </a:lvl4pPr>
          <a:lvl5pPr marL="1828800" indent="0">
            <a:defRPr sz="1100">
              <a:solidFill>
                <a:sysClr val="windowText" lastClr="000000"/>
              </a:solidFill>
              <a:latin typeface="Constantia"/>
            </a:defRPr>
          </a:lvl5pPr>
          <a:lvl6pPr marL="2286000" indent="0">
            <a:defRPr sz="1100">
              <a:solidFill>
                <a:sysClr val="windowText" lastClr="000000"/>
              </a:solidFill>
              <a:latin typeface="Constantia"/>
            </a:defRPr>
          </a:lvl6pPr>
          <a:lvl7pPr marL="2743200" indent="0">
            <a:defRPr sz="1100">
              <a:solidFill>
                <a:sysClr val="windowText" lastClr="000000"/>
              </a:solidFill>
              <a:latin typeface="Constantia"/>
            </a:defRPr>
          </a:lvl7pPr>
          <a:lvl8pPr marL="3200400" indent="0">
            <a:defRPr sz="1100">
              <a:solidFill>
                <a:sysClr val="windowText" lastClr="000000"/>
              </a:solidFill>
              <a:latin typeface="Constantia"/>
            </a:defRPr>
          </a:lvl8pPr>
          <a:lvl9pPr marL="3657600" indent="0">
            <a:defRPr sz="1100">
              <a:solidFill>
                <a:sysClr val="windowText" lastClr="000000"/>
              </a:solidFill>
              <a:latin typeface="Constantia"/>
            </a:defRPr>
          </a:lvl9pPr>
        </a:lstStyle>
        <a:p xmlns:a="http://schemas.openxmlformats.org/drawingml/2006/main">
          <a:endParaRPr lang="en-US"/>
        </a:p>
      </cdr:txBody>
    </cdr:sp>
  </cdr:relSizeAnchor>
  <cdr:relSizeAnchor xmlns:cdr="http://schemas.openxmlformats.org/drawingml/2006/chartDrawing">
    <cdr:from>
      <cdr:x>0.75472</cdr:x>
      <cdr:y>0.07353</cdr:y>
    </cdr:from>
    <cdr:to>
      <cdr:x>0.96226</cdr:x>
      <cdr:y>0.17647</cdr:y>
    </cdr:to>
    <cdr:sp macro="" textlink="">
      <cdr:nvSpPr>
        <cdr:cNvPr id="6" name="TextBox 5"/>
        <cdr:cNvSpPr txBox="1"/>
      </cdr:nvSpPr>
      <cdr:spPr>
        <a:xfrm xmlns:a="http://schemas.openxmlformats.org/drawingml/2006/main">
          <a:off x="5715040" y="357190"/>
          <a:ext cx="1571636"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0.46226</cdr:x>
      <cdr:y>0.02941</cdr:y>
    </cdr:from>
    <cdr:to>
      <cdr:x>1</cdr:x>
      <cdr:y>0.13235</cdr:y>
    </cdr:to>
    <cdr:sp macro="" textlink="">
      <cdr:nvSpPr>
        <cdr:cNvPr id="7" name="TextBox 6"/>
        <cdr:cNvSpPr txBox="1"/>
      </cdr:nvSpPr>
      <cdr:spPr>
        <a:xfrm xmlns:a="http://schemas.openxmlformats.org/drawingml/2006/main">
          <a:off x="3500462" y="142876"/>
          <a:ext cx="4071966"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AU" sz="1800" dirty="0" smtClean="0"/>
            <a:t>MIOCENE SURFACE TEMPERATURE</a:t>
          </a:r>
          <a:endParaRPr lang="en-AU"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95725" y="0"/>
            <a:ext cx="2979738" cy="482600"/>
          </a:xfrm>
          <a:prstGeom prst="rect">
            <a:avLst/>
          </a:prstGeom>
        </p:spPr>
        <p:txBody>
          <a:bodyPr vert="horz" lIns="91440" tIns="45720" rIns="91440" bIns="45720" rtlCol="0"/>
          <a:lstStyle>
            <a:lvl1pPr algn="r">
              <a:defRPr sz="1200"/>
            </a:lvl1pPr>
          </a:lstStyle>
          <a:p>
            <a:fld id="{3A721FFE-54B5-4245-9E57-E098D3886066}" type="datetimeFigureOut">
              <a:rPr lang="en-US" smtClean="0"/>
              <a:pPr/>
              <a:t>11/5/2007</a:t>
            </a:fld>
            <a:endParaRPr lang="en-AU"/>
          </a:p>
        </p:txBody>
      </p:sp>
      <p:sp>
        <p:nvSpPr>
          <p:cNvPr id="4" name="Footer Placeholder 3"/>
          <p:cNvSpPr>
            <a:spLocks noGrp="1"/>
          </p:cNvSpPr>
          <p:nvPr>
            <p:ph type="ftr" sz="quarter" idx="2"/>
          </p:nvPr>
        </p:nvSpPr>
        <p:spPr>
          <a:xfrm>
            <a:off x="0" y="9169400"/>
            <a:ext cx="2979738" cy="4826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95725" y="9169400"/>
            <a:ext cx="2979738" cy="482600"/>
          </a:xfrm>
          <a:prstGeom prst="rect">
            <a:avLst/>
          </a:prstGeom>
        </p:spPr>
        <p:txBody>
          <a:bodyPr vert="horz" lIns="91440" tIns="45720" rIns="91440" bIns="45720" rtlCol="0" anchor="b"/>
          <a:lstStyle>
            <a:lvl1pPr algn="r">
              <a:defRPr sz="1200"/>
            </a:lvl1pPr>
          </a:lstStyle>
          <a:p>
            <a:fld id="{DA70955B-7855-4EC7-9503-43040C9F5001}"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0055" cy="482679"/>
          </a:xfrm>
          <a:prstGeom prst="rect">
            <a:avLst/>
          </a:prstGeom>
          <a:noFill/>
          <a:ln w="9525">
            <a:noFill/>
            <a:miter lim="800000"/>
            <a:headEnd/>
            <a:tailEnd/>
          </a:ln>
          <a:effectLst/>
        </p:spPr>
        <p:txBody>
          <a:bodyPr vert="horz" wrap="square" lIns="94458" tIns="47229" rIns="94458" bIns="47229" numCol="1" anchor="t" anchorCtr="0" compatLnSpc="1">
            <a:prstTxWarp prst="textNoShape">
              <a:avLst/>
            </a:prstTxWarp>
          </a:bodyPr>
          <a:lstStyle>
            <a:lvl1pPr>
              <a:defRPr sz="1200" dirty="0"/>
            </a:lvl1pPr>
          </a:lstStyle>
          <a:p>
            <a:pPr>
              <a:defRPr/>
            </a:pPr>
            <a:endParaRPr lang="en-AU"/>
          </a:p>
        </p:txBody>
      </p:sp>
      <p:sp>
        <p:nvSpPr>
          <p:cNvPr id="5123" name="Rectangle 3"/>
          <p:cNvSpPr>
            <a:spLocks noGrp="1" noChangeArrowheads="1"/>
          </p:cNvSpPr>
          <p:nvPr>
            <p:ph type="dt" idx="1"/>
          </p:nvPr>
        </p:nvSpPr>
        <p:spPr bwMode="auto">
          <a:xfrm>
            <a:off x="3895404" y="0"/>
            <a:ext cx="2980055" cy="482679"/>
          </a:xfrm>
          <a:prstGeom prst="rect">
            <a:avLst/>
          </a:prstGeom>
          <a:noFill/>
          <a:ln w="9525">
            <a:noFill/>
            <a:miter lim="800000"/>
            <a:headEnd/>
            <a:tailEnd/>
          </a:ln>
          <a:effectLst/>
        </p:spPr>
        <p:txBody>
          <a:bodyPr vert="horz" wrap="square" lIns="94458" tIns="47229" rIns="94458" bIns="47229" numCol="1" anchor="t" anchorCtr="0" compatLnSpc="1">
            <a:prstTxWarp prst="textNoShape">
              <a:avLst/>
            </a:prstTxWarp>
          </a:bodyPr>
          <a:lstStyle>
            <a:lvl1pPr algn="r">
              <a:defRPr sz="1200" dirty="0"/>
            </a:lvl1pPr>
          </a:lstStyle>
          <a:p>
            <a:pPr>
              <a:defRPr/>
            </a:pPr>
            <a:endParaRPr lang="en-AU"/>
          </a:p>
        </p:txBody>
      </p:sp>
      <p:sp>
        <p:nvSpPr>
          <p:cNvPr id="12292" name="Rectangle 4"/>
          <p:cNvSpPr>
            <a:spLocks noGrp="1" noRot="1" noChangeAspect="1" noChangeArrowheads="1" noTextEdit="1"/>
          </p:cNvSpPr>
          <p:nvPr>
            <p:ph type="sldImg" idx="2"/>
          </p:nvPr>
        </p:nvSpPr>
        <p:spPr bwMode="auto">
          <a:xfrm>
            <a:off x="1025525" y="723900"/>
            <a:ext cx="4826000" cy="36195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7705" y="4585454"/>
            <a:ext cx="5501640" cy="4344115"/>
          </a:xfrm>
          <a:prstGeom prst="rect">
            <a:avLst/>
          </a:prstGeom>
          <a:noFill/>
          <a:ln w="9525">
            <a:noFill/>
            <a:miter lim="800000"/>
            <a:headEnd/>
            <a:tailEnd/>
          </a:ln>
          <a:effectLst/>
        </p:spPr>
        <p:txBody>
          <a:bodyPr vert="horz" wrap="square" lIns="94458" tIns="47229" rIns="94458" bIns="47229"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5126" name="Rectangle 6"/>
          <p:cNvSpPr>
            <a:spLocks noGrp="1" noChangeArrowheads="1"/>
          </p:cNvSpPr>
          <p:nvPr>
            <p:ph type="ftr" sz="quarter" idx="4"/>
          </p:nvPr>
        </p:nvSpPr>
        <p:spPr bwMode="auto">
          <a:xfrm>
            <a:off x="0" y="9169233"/>
            <a:ext cx="2980055" cy="482679"/>
          </a:xfrm>
          <a:prstGeom prst="rect">
            <a:avLst/>
          </a:prstGeom>
          <a:noFill/>
          <a:ln w="9525">
            <a:noFill/>
            <a:miter lim="800000"/>
            <a:headEnd/>
            <a:tailEnd/>
          </a:ln>
          <a:effectLst/>
        </p:spPr>
        <p:txBody>
          <a:bodyPr vert="horz" wrap="square" lIns="94458" tIns="47229" rIns="94458" bIns="47229" numCol="1" anchor="b" anchorCtr="0" compatLnSpc="1">
            <a:prstTxWarp prst="textNoShape">
              <a:avLst/>
            </a:prstTxWarp>
          </a:bodyPr>
          <a:lstStyle>
            <a:lvl1pPr>
              <a:defRPr sz="1200" dirty="0"/>
            </a:lvl1pPr>
          </a:lstStyle>
          <a:p>
            <a:pPr>
              <a:defRPr/>
            </a:pPr>
            <a:endParaRPr lang="en-AU"/>
          </a:p>
        </p:txBody>
      </p:sp>
      <p:sp>
        <p:nvSpPr>
          <p:cNvPr id="5127" name="Rectangle 7"/>
          <p:cNvSpPr>
            <a:spLocks noGrp="1" noChangeArrowheads="1"/>
          </p:cNvSpPr>
          <p:nvPr>
            <p:ph type="sldNum" sz="quarter" idx="5"/>
          </p:nvPr>
        </p:nvSpPr>
        <p:spPr bwMode="auto">
          <a:xfrm>
            <a:off x="3895404" y="9169233"/>
            <a:ext cx="2980055" cy="482679"/>
          </a:xfrm>
          <a:prstGeom prst="rect">
            <a:avLst/>
          </a:prstGeom>
          <a:noFill/>
          <a:ln w="9525">
            <a:noFill/>
            <a:miter lim="800000"/>
            <a:headEnd/>
            <a:tailEnd/>
          </a:ln>
          <a:effectLst/>
        </p:spPr>
        <p:txBody>
          <a:bodyPr vert="horz" wrap="square" lIns="94458" tIns="47229" rIns="94458" bIns="47229" numCol="1" anchor="b" anchorCtr="0" compatLnSpc="1">
            <a:prstTxWarp prst="textNoShape">
              <a:avLst/>
            </a:prstTxWarp>
          </a:bodyPr>
          <a:lstStyle>
            <a:lvl1pPr algn="r">
              <a:defRPr sz="1200"/>
            </a:lvl1pPr>
          </a:lstStyle>
          <a:p>
            <a:pPr>
              <a:defRPr/>
            </a:pPr>
            <a:fld id="{3EFFF3CA-85C9-44AC-9BEB-21B27D9126A6}"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End on the effect of increased</a:t>
            </a:r>
            <a:r>
              <a:rPr lang="en-AU" baseline="0" dirty="0" smtClean="0"/>
              <a:t> GHG on tropics. Transition to next slide.</a:t>
            </a:r>
          </a:p>
          <a:p>
            <a:endParaRPr lang="en-AU" baseline="0" dirty="0" smtClean="0"/>
          </a:p>
          <a:p>
            <a:pPr defTabSz="944575">
              <a:defRPr/>
            </a:pPr>
            <a:r>
              <a:rPr lang="en-AU" baseline="0" dirty="0" smtClean="0"/>
              <a:t>This has however been debated by Pearson et al. (2001) who claim poor preservation and </a:t>
            </a:r>
            <a:r>
              <a:rPr lang="en-AU" baseline="0" dirty="0" err="1" smtClean="0"/>
              <a:t>diagenetic</a:t>
            </a:r>
            <a:r>
              <a:rPr lang="en-AU" baseline="0" dirty="0" smtClean="0"/>
              <a:t> alterations provide an inbuilt bias.</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4575">
              <a:defRPr/>
            </a:pPr>
            <a:r>
              <a:rPr lang="en-AU" dirty="0" smtClean="0"/>
              <a:t>Simulates energy, heat and moisture transfer within and between the atmosphere and land.</a:t>
            </a:r>
          </a:p>
          <a:p>
            <a:endParaRPr lang="en-AU" dirty="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Use CO2_700 as an effective CO2 values</a:t>
            </a:r>
            <a:r>
              <a:rPr lang="en-AU" baseline="0" dirty="0" smtClean="0"/>
              <a:t> – this has its own limitations (Wang, 1991)</a:t>
            </a:r>
            <a:endParaRPr lang="en-AU" dirty="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15</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27</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Mention model simulations</a:t>
            </a:r>
            <a:endParaRPr lang="en-AU" dirty="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2</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0" y="-7159745"/>
            <a:ext cx="1592" cy="15787639"/>
          </a:xfrm>
          <a:prstGeom prst="rect">
            <a:avLst/>
          </a:prstGeom>
          <a:solidFill>
            <a:srgbClr val="FFFFFF"/>
          </a:solidFill>
          <a:ln w="9360">
            <a:solidFill>
              <a:srgbClr val="000000"/>
            </a:solidFill>
            <a:miter lim="800000"/>
            <a:headEnd/>
            <a:tailEnd/>
          </a:ln>
          <a:effectLst/>
        </p:spPr>
        <p:txBody>
          <a:bodyPr wrap="none" lIns="94458" tIns="47229" rIns="94458" bIns="47229" anchor="ctr"/>
          <a:lstStyle/>
          <a:p>
            <a:endParaRPr lang="en-AU"/>
          </a:p>
        </p:txBody>
      </p:sp>
      <p:sp>
        <p:nvSpPr>
          <p:cNvPr id="26626" name="Rectangle 2"/>
          <p:cNvSpPr txBox="1">
            <a:spLocks noGrp="1" noChangeArrowheads="1"/>
          </p:cNvSpPr>
          <p:nvPr>
            <p:ph type="body"/>
          </p:nvPr>
        </p:nvSpPr>
        <p:spPr bwMode="auto">
          <a:xfrm>
            <a:off x="687705" y="4585454"/>
            <a:ext cx="5495272" cy="434411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1593" y="0"/>
            <a:ext cx="1591" cy="1676"/>
          </a:xfrm>
          <a:prstGeom prst="rect">
            <a:avLst/>
          </a:prstGeom>
          <a:solidFill>
            <a:srgbClr val="FFFFFF"/>
          </a:solidFill>
          <a:ln w="9360">
            <a:solidFill>
              <a:srgbClr val="000000"/>
            </a:solidFill>
            <a:miter lim="800000"/>
            <a:headEnd/>
            <a:tailEnd/>
          </a:ln>
          <a:effectLst/>
        </p:spPr>
        <p:txBody>
          <a:bodyPr wrap="none" lIns="94458" tIns="47229" rIns="94458" bIns="47229" anchor="ctr"/>
          <a:lstStyle/>
          <a:p>
            <a:endParaRPr lang="en-AU"/>
          </a:p>
        </p:txBody>
      </p:sp>
      <p:sp>
        <p:nvSpPr>
          <p:cNvPr id="27650" name="Rectangle 2"/>
          <p:cNvSpPr txBox="1">
            <a:spLocks noGrp="1" noChangeArrowheads="1"/>
          </p:cNvSpPr>
          <p:nvPr>
            <p:ph type="body"/>
          </p:nvPr>
        </p:nvSpPr>
        <p:spPr bwMode="auto">
          <a:xfrm>
            <a:off x="687705" y="4585454"/>
            <a:ext cx="5495272" cy="434411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MCO ~17.5 – 14.5 Ma</a:t>
            </a:r>
          </a:p>
          <a:p>
            <a:r>
              <a:rPr lang="en-AU" dirty="0" smtClean="0"/>
              <a:t>Warmest</a:t>
            </a:r>
            <a:r>
              <a:rPr lang="en-AU" baseline="0" dirty="0" smtClean="0"/>
              <a:t> in the past 35 million years,</a:t>
            </a:r>
            <a:endParaRPr lang="en-AU" dirty="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Poles much warmer, ice-</a:t>
            </a:r>
            <a:r>
              <a:rPr lang="en-AU" dirty="0" err="1" smtClean="0"/>
              <a:t>albedo</a:t>
            </a:r>
            <a:r>
              <a:rPr lang="en-AU" dirty="0" smtClean="0"/>
              <a:t> feedback is not enough to account for this. Talk about later.</a:t>
            </a:r>
          </a:p>
          <a:p>
            <a:r>
              <a:rPr lang="en-AU" dirty="0" smtClean="0"/>
              <a:t>Tropics slightly cooler. These are common features of greenhouse periods, the million dollar question for decades now, and is more severe </a:t>
            </a:r>
            <a:r>
              <a:rPr lang="en-AU" baseline="0" dirty="0" smtClean="0"/>
              <a:t>at other intervals considering the MCO is relatively mild in comparison to the Eocene and Cretaceous greenhouses.</a:t>
            </a:r>
            <a:endParaRPr lang="en-AU" dirty="0" smtClean="0"/>
          </a:p>
          <a:p>
            <a:r>
              <a:rPr lang="en-AU" dirty="0" smtClean="0"/>
              <a:t>- No high latitude data, continental temperatures</a:t>
            </a:r>
            <a:r>
              <a:rPr lang="en-AU" baseline="0" dirty="0" smtClean="0"/>
              <a:t> for Antarctica </a:t>
            </a:r>
            <a:r>
              <a:rPr lang="en-AU" dirty="0" smtClean="0"/>
              <a:t>would be particularly useful. Data</a:t>
            </a:r>
            <a:r>
              <a:rPr lang="en-AU" baseline="0" dirty="0" smtClean="0"/>
              <a:t> from the Arctic may become available over the next couple of years due to successful drilling of the </a:t>
            </a:r>
            <a:r>
              <a:rPr lang="en-AU" baseline="0" dirty="0" err="1" smtClean="0"/>
              <a:t>Lomonosov</a:t>
            </a:r>
            <a:r>
              <a:rPr lang="en-AU" baseline="0" dirty="0" smtClean="0"/>
              <a:t> ridge.</a:t>
            </a:r>
            <a:endParaRPr lang="en-AU" dirty="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From a modelling perspective there are many boundary conditions that can and most likely have contributed to global warming, many of which are tightly coupled to one another.</a:t>
            </a:r>
          </a:p>
          <a:p>
            <a:endParaRPr lang="en-AU" baseline="0" dirty="0" smtClean="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a:t>
            </a:r>
            <a:r>
              <a:rPr lang="en-AU" baseline="0" dirty="0" smtClean="0"/>
              <a:t> terms of the ultimate causes of warming, I want to focus on OHT and GHG’s, since these are the current candidates for explaining high latitude warming.</a:t>
            </a:r>
            <a:endParaRPr lang="en-AU" dirty="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From</a:t>
            </a:r>
            <a:r>
              <a:rPr lang="en-AU" baseline="0" dirty="0" smtClean="0"/>
              <a:t> the 70’s to 90’s OHT was invoked as the most likely form of polar warming responsible for the low equator-to-pole temperature gradients observed in the record for various greenhouse worlds. Though no mechanisms was ever identified which may have caused such a high rate of circulation.</a:t>
            </a:r>
          </a:p>
          <a:p>
            <a:r>
              <a:rPr lang="en-AU" baseline="0" dirty="0" smtClean="0"/>
              <a:t>However in the 80’s and early 90’s simulations, mainly by Eric Barron, and work by Lisa Sloan started to question this. Lisa Sloan and her collaborators calculated that to maintain early Eocene temperatures at those seen in the record, a ~30% increase in OHT would be required.</a:t>
            </a:r>
          </a:p>
          <a:p>
            <a:r>
              <a:rPr lang="en-AU" baseline="0" dirty="0" smtClean="0"/>
              <a:t>This was stimulated by the fact that no mechanism could be suggested to increase OHT so much and also that simulations with enhanced OHT show that while polar ocean temperatures increased, they had minimal effect on the continental interiors. So this suggested the role of the atmosphere. </a:t>
            </a:r>
          </a:p>
          <a:p>
            <a:endParaRPr lang="en-AU" baseline="0" dirty="0" smtClean="0"/>
          </a:p>
          <a:p>
            <a:r>
              <a:rPr lang="en-AU" baseline="0" dirty="0" smtClean="0"/>
              <a:t>More recent work by </a:t>
            </a:r>
            <a:r>
              <a:rPr lang="en-AU" baseline="0" dirty="0" err="1" smtClean="0"/>
              <a:t>Trenberth</a:t>
            </a:r>
            <a:r>
              <a:rPr lang="en-AU" baseline="0" dirty="0" smtClean="0"/>
              <a:t> also showed that only 5% of the heat transported north of 60 degrees latitude is through the oceans, though feedback effects could amplify any changes to this value. </a:t>
            </a:r>
          </a:p>
          <a:p>
            <a:r>
              <a:rPr lang="en-AU" baseline="0" dirty="0" smtClean="0"/>
              <a:t>Mitchell Lyle, from a simple ocean model, showed that if the strength of vertical mixing in the deep ocean was sensitive to the oceans vertical density structure then </a:t>
            </a:r>
            <a:r>
              <a:rPr lang="en-AU" baseline="0" dirty="0" err="1" smtClean="0"/>
              <a:t>thermohaline</a:t>
            </a:r>
            <a:r>
              <a:rPr lang="en-AU" baseline="0" dirty="0" smtClean="0"/>
              <a:t> </a:t>
            </a:r>
            <a:r>
              <a:rPr lang="en-AU" baseline="0" dirty="0" err="1" smtClean="0"/>
              <a:t>cirtculation</a:t>
            </a:r>
            <a:r>
              <a:rPr lang="en-AU" baseline="0" dirty="0" smtClean="0"/>
              <a:t> may have been up to 3x stronger than today.</a:t>
            </a:r>
          </a:p>
          <a:p>
            <a:endParaRPr lang="en-AU" baseline="0" dirty="0" smtClean="0"/>
          </a:p>
        </p:txBody>
      </p:sp>
      <p:sp>
        <p:nvSpPr>
          <p:cNvPr id="4" name="Slide Number Placeholder 3"/>
          <p:cNvSpPr>
            <a:spLocks noGrp="1"/>
          </p:cNvSpPr>
          <p:nvPr>
            <p:ph type="sldNum" sz="quarter" idx="10"/>
          </p:nvPr>
        </p:nvSpPr>
        <p:spPr/>
        <p:txBody>
          <a:bodyPr/>
          <a:lstStyle/>
          <a:p>
            <a:pPr>
              <a:defRPr/>
            </a:pPr>
            <a:fld id="{3EFFF3CA-85C9-44AC-9BEB-21B27D9126A6}"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52F734F2-ED41-4516-ACD3-640A6B2DCF82}" type="datetime1">
              <a:rPr lang="en-AU" smtClean="0"/>
              <a:pPr>
                <a:defRPr/>
              </a:pPr>
              <a:t>5/11/2007</a:t>
            </a:fld>
            <a:endParaRPr lang="en-AU" dirty="0"/>
          </a:p>
        </p:txBody>
      </p:sp>
      <p:sp>
        <p:nvSpPr>
          <p:cNvPr id="19" name="Footer Placeholder 18"/>
          <p:cNvSpPr>
            <a:spLocks noGrp="1"/>
          </p:cNvSpPr>
          <p:nvPr>
            <p:ph type="ftr" sz="quarter" idx="11"/>
          </p:nvPr>
        </p:nvSpPr>
        <p:spPr/>
        <p:txBody>
          <a:bodyPr/>
          <a:lstStyle/>
          <a:p>
            <a:pPr>
              <a:defRPr/>
            </a:pPr>
            <a:endParaRPr lang="en-AU"/>
          </a:p>
        </p:txBody>
      </p:sp>
      <p:sp>
        <p:nvSpPr>
          <p:cNvPr id="27" name="Slide Number Placeholder 26"/>
          <p:cNvSpPr>
            <a:spLocks noGrp="1"/>
          </p:cNvSpPr>
          <p:nvPr>
            <p:ph type="sldNum" sz="quarter" idx="12"/>
          </p:nvPr>
        </p:nvSpPr>
        <p:spPr/>
        <p:txBody>
          <a:bodyPr/>
          <a:lstStyle/>
          <a:p>
            <a:pPr>
              <a:defRPr/>
            </a:pPr>
            <a:fld id="{430A34DC-5FE1-49B7-843B-B0AE072D5040}" type="slidenum">
              <a:rPr lang="en-AU" smtClean="0"/>
              <a:pPr>
                <a:defRPr/>
              </a:pPr>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246CCFE-8D5D-48E6-BA39-3943A079E213}" type="datetime1">
              <a:rPr lang="en-AU" smtClean="0"/>
              <a:pPr>
                <a:defRPr/>
              </a:pPr>
              <a:t>5/11/2007</a:t>
            </a:fld>
            <a:endParaRPr lang="en-AU" dirty="0"/>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C7B489CC-21EB-40AC-BBBB-0569E742E7D6}" type="slidenum">
              <a:rPr lang="en-AU" smtClean="0"/>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53C243E-B7E9-4CE8-87AC-C819B510B3BC}" type="datetime1">
              <a:rPr lang="en-AU" smtClean="0"/>
              <a:pPr>
                <a:defRPr/>
              </a:pPr>
              <a:t>5/11/2007</a:t>
            </a:fld>
            <a:endParaRPr lang="en-AU" dirty="0"/>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40A6B04F-BCF0-4A53-BA8A-6408ED82A907}" type="slidenum">
              <a:rPr lang="en-AU" smtClean="0"/>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52F734F2-ED41-4516-ACD3-640A6B2DCF82}" type="datetime1">
              <a:rPr lang="en-AU" smtClean="0"/>
              <a:pPr>
                <a:defRPr/>
              </a:pPr>
              <a:t>5/11/2007</a:t>
            </a:fld>
            <a:endParaRPr lang="en-AU"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430A34DC-5FE1-49B7-843B-B0AE072D5040}" type="slidenum">
              <a:rPr lang="en-AU" smtClean="0"/>
              <a:pPr>
                <a:defRPr/>
              </a:pPr>
              <a:t>‹#›</a:t>
            </a:fld>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7680BC3-B153-4942-8410-E44DA7D57AB5}" type="datetime1">
              <a:rPr lang="en-AU" smtClean="0"/>
              <a:pPr>
                <a:defRPr/>
              </a:pPr>
              <a:t>5/11/2007</a:t>
            </a:fld>
            <a:endParaRPr lang="en-AU" dirty="0"/>
          </a:p>
        </p:txBody>
      </p:sp>
      <p:sp>
        <p:nvSpPr>
          <p:cNvPr id="5" name="Footer Placeholder 4"/>
          <p:cNvSpPr>
            <a:spLocks noGrp="1"/>
          </p:cNvSpPr>
          <p:nvPr>
            <p:ph type="ftr" sz="quarter" idx="11"/>
          </p:nvPr>
        </p:nvSpPr>
        <p:spPr/>
        <p:txBody>
          <a:bodyPr/>
          <a:lstStyle>
            <a:extLst/>
          </a:lstStyle>
          <a:p>
            <a:pPr>
              <a:defRPr/>
            </a:pPr>
            <a:endParaRPr lang="en-AU"/>
          </a:p>
        </p:txBody>
      </p:sp>
      <p:sp>
        <p:nvSpPr>
          <p:cNvPr id="6" name="Slide Number Placeholder 5"/>
          <p:cNvSpPr>
            <a:spLocks noGrp="1"/>
          </p:cNvSpPr>
          <p:nvPr>
            <p:ph type="sldNum" sz="quarter" idx="12"/>
          </p:nvPr>
        </p:nvSpPr>
        <p:spPr/>
        <p:txBody>
          <a:bodyPr/>
          <a:lstStyle>
            <a:extLst/>
          </a:lstStyle>
          <a:p>
            <a:pPr>
              <a:defRPr/>
            </a:pPr>
            <a:fld id="{97C5CC45-A326-4289-8EAB-F56E80169CF5}" type="slidenum">
              <a:rPr lang="en-AU" smtClean="0"/>
              <a:pPr>
                <a:defRPr/>
              </a:pPr>
              <a:t>‹#›</a:t>
            </a:fld>
            <a:endParaRPr lang="en-AU"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87538CA3-CC18-4E20-988D-967DCAFD95AD}" type="datetime1">
              <a:rPr lang="en-AU" smtClean="0"/>
              <a:pPr>
                <a:defRPr/>
              </a:pPr>
              <a:t>5/11/2007</a:t>
            </a:fld>
            <a:endParaRPr lang="en-AU" dirty="0"/>
          </a:p>
        </p:txBody>
      </p:sp>
      <p:sp>
        <p:nvSpPr>
          <p:cNvPr id="5" name="Footer Placeholder 4"/>
          <p:cNvSpPr>
            <a:spLocks noGrp="1"/>
          </p:cNvSpPr>
          <p:nvPr>
            <p:ph type="ftr" sz="quarter" idx="11"/>
          </p:nvPr>
        </p:nvSpPr>
        <p:spPr/>
        <p:txBody>
          <a:bodyPr/>
          <a:lstStyle>
            <a:extLst/>
          </a:lstStyle>
          <a:p>
            <a:pPr>
              <a:defRPr/>
            </a:pPr>
            <a:endParaRPr lang="en-AU"/>
          </a:p>
        </p:txBody>
      </p:sp>
      <p:sp>
        <p:nvSpPr>
          <p:cNvPr id="6" name="Slide Number Placeholder 5"/>
          <p:cNvSpPr>
            <a:spLocks noGrp="1"/>
          </p:cNvSpPr>
          <p:nvPr>
            <p:ph type="sldNum" sz="quarter" idx="12"/>
          </p:nvPr>
        </p:nvSpPr>
        <p:spPr/>
        <p:txBody>
          <a:bodyPr/>
          <a:lstStyle>
            <a:extLst/>
          </a:lstStyle>
          <a:p>
            <a:pPr>
              <a:defRPr/>
            </a:pPr>
            <a:fld id="{902C4847-E689-4D92-AD20-1098AE9327B3}" type="slidenum">
              <a:rPr lang="en-AU" smtClean="0"/>
              <a:pPr>
                <a:defRPr/>
              </a:pPr>
              <a:t>‹#›</a:t>
            </a:fld>
            <a:endParaRPr lang="en-AU"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B9A6399A-CE9D-476B-AADC-77EF0A1AD70A}" type="datetime1">
              <a:rPr lang="en-AU" smtClean="0"/>
              <a:pPr>
                <a:defRPr/>
              </a:pPr>
              <a:t>5/11/2007</a:t>
            </a:fld>
            <a:endParaRPr lang="en-AU" dirty="0"/>
          </a:p>
        </p:txBody>
      </p:sp>
      <p:sp>
        <p:nvSpPr>
          <p:cNvPr id="6" name="Footer Placeholder 5"/>
          <p:cNvSpPr>
            <a:spLocks noGrp="1"/>
          </p:cNvSpPr>
          <p:nvPr>
            <p:ph type="ftr" sz="quarter" idx="11"/>
          </p:nvPr>
        </p:nvSpPr>
        <p:spPr/>
        <p:txBody>
          <a:bodyPr/>
          <a:lstStyle>
            <a:extLst/>
          </a:lstStyle>
          <a:p>
            <a:pPr>
              <a:defRPr/>
            </a:pPr>
            <a:endParaRPr lang="en-AU"/>
          </a:p>
        </p:txBody>
      </p:sp>
      <p:sp>
        <p:nvSpPr>
          <p:cNvPr id="7" name="Slide Number Placeholder 6"/>
          <p:cNvSpPr>
            <a:spLocks noGrp="1"/>
          </p:cNvSpPr>
          <p:nvPr>
            <p:ph type="sldNum" sz="quarter" idx="12"/>
          </p:nvPr>
        </p:nvSpPr>
        <p:spPr/>
        <p:txBody>
          <a:bodyPr/>
          <a:lstStyle>
            <a:extLst/>
          </a:lstStyle>
          <a:p>
            <a:pPr>
              <a:defRPr/>
            </a:pPr>
            <a:fld id="{36A996B5-8721-40C6-9F3C-A97669354C91}" type="slidenum">
              <a:rPr lang="en-AU" smtClean="0"/>
              <a:pPr>
                <a:defRPr/>
              </a:pPr>
              <a:t>‹#›</a:t>
            </a:fld>
            <a:endParaRPr lang="en-AU"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F736A71C-6F1F-49CF-BAE7-B28BDAF43787}" type="datetime1">
              <a:rPr lang="en-AU" smtClean="0"/>
              <a:pPr>
                <a:defRPr/>
              </a:pPr>
              <a:t>5/11/2007</a:t>
            </a:fld>
            <a:endParaRPr lang="en-AU" dirty="0"/>
          </a:p>
        </p:txBody>
      </p:sp>
      <p:sp>
        <p:nvSpPr>
          <p:cNvPr id="8" name="Footer Placeholder 7"/>
          <p:cNvSpPr>
            <a:spLocks noGrp="1"/>
          </p:cNvSpPr>
          <p:nvPr>
            <p:ph type="ftr" sz="quarter" idx="11"/>
          </p:nvPr>
        </p:nvSpPr>
        <p:spPr/>
        <p:txBody>
          <a:bodyPr/>
          <a:lstStyle>
            <a:extLst/>
          </a:lstStyle>
          <a:p>
            <a:pPr>
              <a:defRPr/>
            </a:pPr>
            <a:endParaRPr lang="en-AU"/>
          </a:p>
        </p:txBody>
      </p:sp>
      <p:sp>
        <p:nvSpPr>
          <p:cNvPr id="9" name="Slide Number Placeholder 8"/>
          <p:cNvSpPr>
            <a:spLocks noGrp="1"/>
          </p:cNvSpPr>
          <p:nvPr>
            <p:ph type="sldNum" sz="quarter" idx="12"/>
          </p:nvPr>
        </p:nvSpPr>
        <p:spPr/>
        <p:txBody>
          <a:bodyPr/>
          <a:lstStyle>
            <a:extLst/>
          </a:lstStyle>
          <a:p>
            <a:pPr>
              <a:defRPr/>
            </a:pPr>
            <a:fld id="{933C7440-1AC5-44FB-9AD6-8FA950F1944C}" type="slidenum">
              <a:rPr lang="en-AU" smtClean="0"/>
              <a:pPr>
                <a:defRPr/>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7F2D2CEA-13C0-4DA4-95C4-CD4DED2E2A78}" type="datetime1">
              <a:rPr lang="en-AU" smtClean="0"/>
              <a:pPr>
                <a:defRPr/>
              </a:pPr>
              <a:t>5/11/2007</a:t>
            </a:fld>
            <a:endParaRPr lang="en-AU" dirty="0"/>
          </a:p>
        </p:txBody>
      </p:sp>
      <p:sp>
        <p:nvSpPr>
          <p:cNvPr id="4" name="Footer Placeholder 3"/>
          <p:cNvSpPr>
            <a:spLocks noGrp="1"/>
          </p:cNvSpPr>
          <p:nvPr>
            <p:ph type="ftr" sz="quarter" idx="11"/>
          </p:nvPr>
        </p:nvSpPr>
        <p:spPr/>
        <p:txBody>
          <a:bodyPr/>
          <a:lstStyle>
            <a:extLst/>
          </a:lstStyle>
          <a:p>
            <a:pPr>
              <a:defRPr/>
            </a:pPr>
            <a:endParaRPr lang="en-AU"/>
          </a:p>
        </p:txBody>
      </p:sp>
      <p:sp>
        <p:nvSpPr>
          <p:cNvPr id="5" name="Slide Number Placeholder 4"/>
          <p:cNvSpPr>
            <a:spLocks noGrp="1"/>
          </p:cNvSpPr>
          <p:nvPr>
            <p:ph type="sldNum" sz="quarter" idx="12"/>
          </p:nvPr>
        </p:nvSpPr>
        <p:spPr/>
        <p:txBody>
          <a:bodyPr/>
          <a:lstStyle>
            <a:extLst/>
          </a:lstStyle>
          <a:p>
            <a:pPr>
              <a:defRPr/>
            </a:pPr>
            <a:fld id="{429A54B1-9989-4B89-98D1-CCB150FB0D2D}" type="slidenum">
              <a:rPr lang="en-AU" smtClean="0"/>
              <a:pPr>
                <a:defRPr/>
              </a:pPr>
              <a:t>‹#›</a:t>
            </a:fld>
            <a:endParaRPr lang="en-AU"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7BC6F5DA-6D73-49A9-A5DC-55476F6673A4}" type="datetime1">
              <a:rPr lang="en-AU" smtClean="0"/>
              <a:pPr>
                <a:defRPr/>
              </a:pPr>
              <a:t>5/11/2007</a:t>
            </a:fld>
            <a:endParaRPr lang="en-AU" dirty="0"/>
          </a:p>
        </p:txBody>
      </p:sp>
      <p:sp>
        <p:nvSpPr>
          <p:cNvPr id="3" name="Footer Placeholder 2"/>
          <p:cNvSpPr>
            <a:spLocks noGrp="1"/>
          </p:cNvSpPr>
          <p:nvPr>
            <p:ph type="ftr" sz="quarter" idx="11"/>
          </p:nvPr>
        </p:nvSpPr>
        <p:spPr/>
        <p:txBody>
          <a:bodyPr/>
          <a:lstStyle>
            <a:extLst/>
          </a:lstStyle>
          <a:p>
            <a:pPr>
              <a:defRPr/>
            </a:pPr>
            <a:endParaRPr lang="en-AU"/>
          </a:p>
        </p:txBody>
      </p:sp>
      <p:sp>
        <p:nvSpPr>
          <p:cNvPr id="4" name="Slide Number Placeholder 3"/>
          <p:cNvSpPr>
            <a:spLocks noGrp="1"/>
          </p:cNvSpPr>
          <p:nvPr>
            <p:ph type="sldNum" sz="quarter" idx="12"/>
          </p:nvPr>
        </p:nvSpPr>
        <p:spPr/>
        <p:txBody>
          <a:bodyPr/>
          <a:lstStyle>
            <a:extLst/>
          </a:lstStyle>
          <a:p>
            <a:pPr>
              <a:defRPr/>
            </a:pPr>
            <a:fld id="{5F35F6D7-B6D1-405C-8FDA-084657EC3829}" type="slidenum">
              <a:rPr lang="en-AU" smtClean="0"/>
              <a:pPr>
                <a:defRPr/>
              </a:pPr>
              <a:t>‹#›</a:t>
            </a:fld>
            <a:endParaRPr lang="en-A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AD16A2E9-66B3-4E49-AE13-6B8AF1C25193}" type="datetime1">
              <a:rPr lang="en-AU" smtClean="0"/>
              <a:pPr>
                <a:defRPr/>
              </a:pPr>
              <a:t>5/11/2007</a:t>
            </a:fld>
            <a:endParaRPr lang="en-AU" dirty="0"/>
          </a:p>
        </p:txBody>
      </p:sp>
      <p:sp>
        <p:nvSpPr>
          <p:cNvPr id="6" name="Footer Placeholder 5"/>
          <p:cNvSpPr>
            <a:spLocks noGrp="1"/>
          </p:cNvSpPr>
          <p:nvPr>
            <p:ph type="ftr" sz="quarter" idx="11"/>
          </p:nvPr>
        </p:nvSpPr>
        <p:spPr/>
        <p:txBody>
          <a:bodyPr/>
          <a:lstStyle>
            <a:extLst/>
          </a:lstStyle>
          <a:p>
            <a:pPr>
              <a:defRPr/>
            </a:pPr>
            <a:endParaRPr lang="en-AU"/>
          </a:p>
        </p:txBody>
      </p:sp>
      <p:sp>
        <p:nvSpPr>
          <p:cNvPr id="7" name="Slide Number Placeholder 6"/>
          <p:cNvSpPr>
            <a:spLocks noGrp="1"/>
          </p:cNvSpPr>
          <p:nvPr>
            <p:ph type="sldNum" sz="quarter" idx="12"/>
          </p:nvPr>
        </p:nvSpPr>
        <p:spPr/>
        <p:txBody>
          <a:bodyPr/>
          <a:lstStyle>
            <a:extLst/>
          </a:lstStyle>
          <a:p>
            <a:pPr>
              <a:defRPr/>
            </a:pPr>
            <a:fld id="{F3CD62EC-34E2-42D5-850E-CF955257C027}" type="slidenum">
              <a:rPr lang="en-AU" smtClean="0"/>
              <a:pPr>
                <a:defRPr/>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7680BC3-B153-4942-8410-E44DA7D57AB5}" type="datetime1">
              <a:rPr lang="en-AU" smtClean="0"/>
              <a:pPr>
                <a:defRPr/>
              </a:pPr>
              <a:t>5/11/2007</a:t>
            </a:fld>
            <a:endParaRPr lang="en-AU" dirty="0"/>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C5CC45-A326-4289-8EAB-F56E80169CF5}" type="slidenum">
              <a:rPr lang="en-AU" smtClean="0"/>
              <a:pPr>
                <a:defRPr/>
              </a:pPr>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578459E6-5032-4CDE-8C65-C643A33AB29B}" type="datetime1">
              <a:rPr lang="en-AU" smtClean="0"/>
              <a:pPr>
                <a:defRPr/>
              </a:pPr>
              <a:t>5/11/2007</a:t>
            </a:fld>
            <a:endParaRPr lang="en-AU"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3CE71ED-1129-4F10-B514-6981935AEDD4}" type="slidenum">
              <a:rPr lang="en-AU" smtClean="0"/>
              <a:pPr>
                <a:defRPr/>
              </a:pPr>
              <a:t>‹#›</a:t>
            </a:fld>
            <a:endParaRPr lang="en-AU"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246CCFE-8D5D-48E6-BA39-3943A079E213}" type="datetime1">
              <a:rPr lang="en-AU" smtClean="0"/>
              <a:pPr>
                <a:defRPr/>
              </a:pPr>
              <a:t>5/11/2007</a:t>
            </a:fld>
            <a:endParaRPr lang="en-AU" dirty="0"/>
          </a:p>
        </p:txBody>
      </p:sp>
      <p:sp>
        <p:nvSpPr>
          <p:cNvPr id="5" name="Footer Placeholder 4"/>
          <p:cNvSpPr>
            <a:spLocks noGrp="1"/>
          </p:cNvSpPr>
          <p:nvPr>
            <p:ph type="ftr" sz="quarter" idx="11"/>
          </p:nvPr>
        </p:nvSpPr>
        <p:spPr/>
        <p:txBody>
          <a:bodyPr/>
          <a:lstStyle>
            <a:extLst/>
          </a:lstStyle>
          <a:p>
            <a:pPr>
              <a:defRPr/>
            </a:pPr>
            <a:endParaRPr lang="en-AU"/>
          </a:p>
        </p:txBody>
      </p:sp>
      <p:sp>
        <p:nvSpPr>
          <p:cNvPr id="6" name="Slide Number Placeholder 5"/>
          <p:cNvSpPr>
            <a:spLocks noGrp="1"/>
          </p:cNvSpPr>
          <p:nvPr>
            <p:ph type="sldNum" sz="quarter" idx="12"/>
          </p:nvPr>
        </p:nvSpPr>
        <p:spPr/>
        <p:txBody>
          <a:bodyPr/>
          <a:lstStyle>
            <a:extLst/>
          </a:lstStyle>
          <a:p>
            <a:pPr>
              <a:defRPr/>
            </a:pPr>
            <a:fld id="{C7B489CC-21EB-40AC-BBBB-0569E742E7D6}" type="slidenum">
              <a:rPr lang="en-AU" smtClean="0"/>
              <a:pPr>
                <a:defRPr/>
              </a:pPr>
              <a:t>‹#›</a:t>
            </a:fld>
            <a:endParaRPr lang="en-A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53C243E-B7E9-4CE8-87AC-C819B510B3BC}" type="datetime1">
              <a:rPr lang="en-AU" smtClean="0"/>
              <a:pPr>
                <a:defRPr/>
              </a:pPr>
              <a:t>5/11/2007</a:t>
            </a:fld>
            <a:endParaRPr lang="en-AU" dirty="0"/>
          </a:p>
        </p:txBody>
      </p:sp>
      <p:sp>
        <p:nvSpPr>
          <p:cNvPr id="5" name="Footer Placeholder 4"/>
          <p:cNvSpPr>
            <a:spLocks noGrp="1"/>
          </p:cNvSpPr>
          <p:nvPr>
            <p:ph type="ftr" sz="quarter" idx="11"/>
          </p:nvPr>
        </p:nvSpPr>
        <p:spPr/>
        <p:txBody>
          <a:bodyPr/>
          <a:lstStyle>
            <a:extLst/>
          </a:lstStyle>
          <a:p>
            <a:pPr>
              <a:defRPr/>
            </a:pPr>
            <a:endParaRPr lang="en-AU"/>
          </a:p>
        </p:txBody>
      </p:sp>
      <p:sp>
        <p:nvSpPr>
          <p:cNvPr id="6" name="Slide Number Placeholder 5"/>
          <p:cNvSpPr>
            <a:spLocks noGrp="1"/>
          </p:cNvSpPr>
          <p:nvPr>
            <p:ph type="sldNum" sz="quarter" idx="12"/>
          </p:nvPr>
        </p:nvSpPr>
        <p:spPr/>
        <p:txBody>
          <a:bodyPr/>
          <a:lstStyle>
            <a:extLst/>
          </a:lstStyle>
          <a:p>
            <a:pPr>
              <a:defRPr/>
            </a:pPr>
            <a:fld id="{40A6B04F-BCF0-4A53-BA8A-6408ED82A907}" type="slidenum">
              <a:rPr lang="en-AU" smtClean="0"/>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87538CA3-CC18-4E20-988D-967DCAFD95AD}" type="datetime1">
              <a:rPr lang="en-AU" smtClean="0"/>
              <a:pPr>
                <a:defRPr/>
              </a:pPr>
              <a:t>5/11/2007</a:t>
            </a:fld>
            <a:endParaRPr lang="en-AU" dirty="0"/>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02C4847-E689-4D92-AD20-1098AE9327B3}" type="slidenum">
              <a:rPr lang="en-AU" smtClean="0"/>
              <a:pPr>
                <a:defRPr/>
              </a:pPr>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9A6399A-CE9D-476B-AADC-77EF0A1AD70A}" type="datetime1">
              <a:rPr lang="en-AU" smtClean="0"/>
              <a:pPr>
                <a:defRPr/>
              </a:pPr>
              <a:t>5/11/2007</a:t>
            </a:fld>
            <a:endParaRPr lang="en-AU" dirty="0"/>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36A996B5-8721-40C6-9F3C-A97669354C91}" type="slidenum">
              <a:rPr lang="en-AU" smtClean="0"/>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736A71C-6F1F-49CF-BAE7-B28BDAF43787}" type="datetime1">
              <a:rPr lang="en-AU" smtClean="0"/>
              <a:pPr>
                <a:defRPr/>
              </a:pPr>
              <a:t>5/11/2007</a:t>
            </a:fld>
            <a:endParaRPr lang="en-AU" dirty="0"/>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pPr>
              <a:defRPr/>
            </a:pPr>
            <a:fld id="{933C7440-1AC5-44FB-9AD6-8FA950F1944C}" type="slidenum">
              <a:rPr lang="en-AU" smtClean="0"/>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F2D2CEA-13C0-4DA4-95C4-CD4DED2E2A78}" type="datetime1">
              <a:rPr lang="en-AU" smtClean="0"/>
              <a:pPr>
                <a:defRPr/>
              </a:pPr>
              <a:t>5/11/2007</a:t>
            </a:fld>
            <a:endParaRPr lang="en-AU" dirty="0"/>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429A54B1-9989-4B89-98D1-CCB150FB0D2D}" type="slidenum">
              <a:rPr lang="en-AU" smtClean="0"/>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BC6F5DA-6D73-49A9-A5DC-55476F6673A4}" type="datetime1">
              <a:rPr lang="en-AU" smtClean="0"/>
              <a:pPr>
                <a:defRPr/>
              </a:pPr>
              <a:t>5/11/2007</a:t>
            </a:fld>
            <a:endParaRPr lang="en-AU" dirty="0"/>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pPr>
              <a:defRPr/>
            </a:pPr>
            <a:fld id="{5F35F6D7-B6D1-405C-8FDA-084657EC3829}" type="slidenum">
              <a:rPr lang="en-AU" smtClean="0"/>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AD16A2E9-66B3-4E49-AE13-6B8AF1C25193}" type="datetime1">
              <a:rPr lang="en-AU" smtClean="0"/>
              <a:pPr>
                <a:defRPr/>
              </a:pPr>
              <a:t>5/11/2007</a:t>
            </a:fld>
            <a:endParaRPr lang="en-AU" dirty="0"/>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F3CD62EC-34E2-42D5-850E-CF955257C027}" type="slidenum">
              <a:rPr lang="en-AU" smtClean="0"/>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78459E6-5032-4CDE-8C65-C643A33AB29B}" type="datetime1">
              <a:rPr lang="en-AU" smtClean="0"/>
              <a:pPr>
                <a:defRPr/>
              </a:pPr>
              <a:t>5/11/2007</a:t>
            </a:fld>
            <a:endParaRPr lang="en-AU" dirty="0"/>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3CE71ED-1129-4F10-B514-6981935AEDD4}" type="slidenum">
              <a:rPr lang="en-AU" smtClean="0"/>
              <a:pPr>
                <a:defRPr/>
              </a:pPr>
              <a:t>‹#›</a:t>
            </a:fld>
            <a:endParaRPr lang="en-A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70BBC4C-695A-421E-AD19-9EC6E7A4D1D9}" type="datetime1">
              <a:rPr lang="en-AU" smtClean="0"/>
              <a:pPr>
                <a:defRPr/>
              </a:pPr>
              <a:t>5/11/2007</a:t>
            </a:fld>
            <a:endParaRPr lang="en-A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FB561CB-A119-4F22-B023-952401CC1B98}" type="slidenum">
              <a:rPr lang="en-AU" smtClean="0"/>
              <a:pPr>
                <a:defRPr/>
              </a:pPr>
              <a:t>‹#›</a:t>
            </a:fld>
            <a:endParaRPr lang="en-A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870BBC4C-695A-421E-AD19-9EC6E7A4D1D9}" type="datetime1">
              <a:rPr lang="en-AU" smtClean="0"/>
              <a:pPr>
                <a:defRPr/>
              </a:pPr>
              <a:t>5/11/2007</a:t>
            </a:fld>
            <a:endParaRPr lang="en-AU"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FB561CB-A119-4F22-B023-952401CC1B98}" type="slidenum">
              <a:rPr lang="en-AU" smtClean="0"/>
              <a:pPr>
                <a:defRPr/>
              </a:pPr>
              <a:t>‹#›</a:t>
            </a:fld>
            <a:endParaRPr lang="en-AU"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background"/>
          <p:cNvPicPr>
            <a:picLocks noChangeAspect="1" noChangeArrowheads="1"/>
          </p:cNvPicPr>
          <p:nvPr/>
        </p:nvPicPr>
        <p:blipFill>
          <a:blip r:embed="rId3">
            <a:lum bright="32000" contrast="6000"/>
            <a:grayscl/>
          </a:blip>
          <a:srcRect/>
          <a:stretch>
            <a:fillRect/>
          </a:stretch>
        </p:blipFill>
        <p:spPr bwMode="auto">
          <a:xfrm>
            <a:off x="0" y="1071563"/>
            <a:ext cx="9144000" cy="4718050"/>
          </a:xfrm>
          <a:prstGeom prst="rect">
            <a:avLst/>
          </a:prstGeom>
          <a:noFill/>
          <a:ln w="9525">
            <a:noFill/>
            <a:miter lim="800000"/>
            <a:headEnd/>
            <a:tailEnd/>
          </a:ln>
        </p:spPr>
      </p:pic>
      <p:sp>
        <p:nvSpPr>
          <p:cNvPr id="2050" name="Rectangle 2"/>
          <p:cNvSpPr>
            <a:spLocks noGrp="1" noChangeArrowheads="1"/>
          </p:cNvSpPr>
          <p:nvPr>
            <p:ph type="title" idx="4294967295"/>
          </p:nvPr>
        </p:nvSpPr>
        <p:spPr>
          <a:xfrm>
            <a:off x="428596" y="2143116"/>
            <a:ext cx="8229600" cy="1143000"/>
          </a:xfrm>
        </p:spPr>
        <p:txBody>
          <a:bodyPr>
            <a:normAutofit fontScale="90000"/>
          </a:bodyPr>
          <a:lstStyle/>
          <a:p>
            <a:pPr algn="ctr" eaLnBrk="1" fontAlgn="auto" hangingPunct="1">
              <a:spcAft>
                <a:spcPts val="0"/>
              </a:spcAft>
              <a:defRPr/>
            </a:pPr>
            <a:r>
              <a:rPr lang="en-US" dirty="0" smtClean="0">
                <a:solidFill>
                  <a:schemeClr val="tx1"/>
                </a:solidFill>
              </a:rPr>
              <a:t>Lessons from the Miocene Climatic Optimum</a:t>
            </a:r>
            <a:endParaRPr lang="en-US" dirty="0">
              <a:solidFill>
                <a:schemeClr val="tx1"/>
              </a:solidFill>
            </a:endParaRPr>
          </a:p>
        </p:txBody>
      </p:sp>
      <p:sp>
        <p:nvSpPr>
          <p:cNvPr id="9220" name="Rectangle 3"/>
          <p:cNvSpPr>
            <a:spLocks noGrp="1" noChangeArrowheads="1"/>
          </p:cNvSpPr>
          <p:nvPr>
            <p:ph idx="4294967295"/>
          </p:nvPr>
        </p:nvSpPr>
        <p:spPr>
          <a:xfrm>
            <a:off x="500034" y="1571612"/>
            <a:ext cx="8229600" cy="500063"/>
          </a:xfrm>
        </p:spPr>
        <p:txBody>
          <a:bodyPr>
            <a:normAutofit lnSpcReduction="10000"/>
          </a:bodyPr>
          <a:lstStyle/>
          <a:p>
            <a:pPr marR="0" algn="ctr" eaLnBrk="1" hangingPunct="1">
              <a:buNone/>
            </a:pPr>
            <a:r>
              <a:rPr lang="en-US" dirty="0" smtClean="0"/>
              <a:t>100 years from now…</a:t>
            </a:r>
          </a:p>
        </p:txBody>
      </p:sp>
      <p:pic>
        <p:nvPicPr>
          <p:cNvPr id="9223" name="Picture 17" descr="EarthByte_banner copy.jpg"/>
          <p:cNvPicPr>
            <a:picLocks noChangeAspect="1"/>
          </p:cNvPicPr>
          <p:nvPr/>
        </p:nvPicPr>
        <p:blipFill>
          <a:blip r:embed="rId4"/>
          <a:srcRect/>
          <a:stretch>
            <a:fillRect/>
          </a:stretch>
        </p:blipFill>
        <p:spPr bwMode="auto">
          <a:xfrm>
            <a:off x="285750" y="285750"/>
            <a:ext cx="2500313" cy="566738"/>
          </a:xfrm>
          <a:prstGeom prst="rect">
            <a:avLst/>
          </a:prstGeom>
          <a:noFill/>
          <a:ln w="9525">
            <a:noFill/>
            <a:miter lim="800000"/>
            <a:headEnd/>
            <a:tailEnd/>
          </a:ln>
        </p:spPr>
      </p:pic>
      <p:pic>
        <p:nvPicPr>
          <p:cNvPr id="9224" name="Picture 23" descr="earthbyte_usyd_letterhead"/>
          <p:cNvPicPr>
            <a:picLocks noChangeAspect="1" noChangeArrowheads="1"/>
          </p:cNvPicPr>
          <p:nvPr/>
        </p:nvPicPr>
        <p:blipFill>
          <a:blip r:embed="rId5"/>
          <a:srcRect l="53661"/>
          <a:stretch>
            <a:fillRect/>
          </a:stretch>
        </p:blipFill>
        <p:spPr bwMode="auto">
          <a:xfrm>
            <a:off x="5500694" y="285728"/>
            <a:ext cx="3386138" cy="571500"/>
          </a:xfrm>
          <a:prstGeom prst="rect">
            <a:avLst/>
          </a:prstGeom>
          <a:noFill/>
          <a:ln w="9525">
            <a:noFill/>
            <a:miter lim="800000"/>
            <a:headEnd/>
            <a:tailEnd/>
          </a:ln>
        </p:spPr>
      </p:pic>
      <p:sp>
        <p:nvSpPr>
          <p:cNvPr id="19" name="TextBox 18"/>
          <p:cNvSpPr txBox="1"/>
          <p:nvPr/>
        </p:nvSpPr>
        <p:spPr>
          <a:xfrm>
            <a:off x="1500166" y="4071942"/>
            <a:ext cx="6072230" cy="2031325"/>
          </a:xfrm>
          <a:prstGeom prst="rect">
            <a:avLst/>
          </a:prstGeom>
          <a:noFill/>
        </p:spPr>
        <p:txBody>
          <a:bodyPr wrap="square">
            <a:spAutoFit/>
          </a:bodyPr>
          <a:lstStyle/>
          <a:p>
            <a:pPr algn="ctr">
              <a:defRPr/>
            </a:pPr>
            <a:r>
              <a:rPr lang="en-AU" b="1" dirty="0" smtClean="0">
                <a:effectLst>
                  <a:outerShdw blurRad="38100" dist="38100" dir="2700000" algn="tl">
                    <a:srgbClr val="000000">
                      <a:alpha val="43137"/>
                    </a:srgbClr>
                  </a:outerShdw>
                </a:effectLst>
                <a:latin typeface="+mj-lt"/>
              </a:rPr>
              <a:t>Nature’s Fury</a:t>
            </a:r>
          </a:p>
          <a:p>
            <a:pPr algn="ctr">
              <a:defRPr/>
            </a:pPr>
            <a:endParaRPr lang="en-AU" b="1" dirty="0" smtClean="0">
              <a:effectLst>
                <a:outerShdw blurRad="38100" dist="38100" dir="2700000" algn="tl">
                  <a:srgbClr val="000000">
                    <a:alpha val="43137"/>
                  </a:srgbClr>
                </a:outerShdw>
              </a:effectLst>
              <a:latin typeface="+mj-lt"/>
            </a:endParaRPr>
          </a:p>
          <a:p>
            <a:pPr algn="ctr">
              <a:defRPr/>
            </a:pPr>
            <a:r>
              <a:rPr lang="en-AU" b="1" dirty="0" smtClean="0">
                <a:effectLst>
                  <a:outerShdw blurRad="38100" dist="38100" dir="2700000" algn="tl">
                    <a:srgbClr val="000000">
                      <a:alpha val="43137"/>
                    </a:srgbClr>
                  </a:outerShdw>
                </a:effectLst>
              </a:rPr>
              <a:t>November 5</a:t>
            </a:r>
            <a:r>
              <a:rPr lang="en-AU" b="1" baseline="30000" dirty="0" smtClean="0">
                <a:effectLst>
                  <a:outerShdw blurRad="38100" dist="38100" dir="2700000" algn="tl">
                    <a:srgbClr val="000000">
                      <a:alpha val="43137"/>
                    </a:srgbClr>
                  </a:outerShdw>
                </a:effectLst>
              </a:rPr>
              <a:t>th</a:t>
            </a:r>
            <a:r>
              <a:rPr lang="en-AU" b="1" dirty="0" smtClean="0">
                <a:effectLst>
                  <a:outerShdw blurRad="38100" dist="38100" dir="2700000" algn="tl">
                    <a:srgbClr val="000000">
                      <a:alpha val="43137"/>
                    </a:srgbClr>
                  </a:outerShdw>
                </a:effectLst>
              </a:rPr>
              <a:t>, 2007, Australian National University</a:t>
            </a:r>
          </a:p>
          <a:p>
            <a:pPr algn="ctr">
              <a:defRPr/>
            </a:pPr>
            <a:endParaRPr lang="en-AU" b="1" dirty="0" smtClean="0">
              <a:effectLst>
                <a:outerShdw blurRad="38100" dist="38100" dir="2700000" algn="tl">
                  <a:srgbClr val="000000">
                    <a:alpha val="43137"/>
                  </a:srgbClr>
                </a:outerShdw>
              </a:effectLst>
              <a:latin typeface="+mj-lt"/>
            </a:endParaRPr>
          </a:p>
          <a:p>
            <a:pPr algn="ctr">
              <a:defRPr/>
            </a:pPr>
            <a:r>
              <a:rPr lang="en-AU" b="1" dirty="0" smtClean="0">
                <a:effectLst>
                  <a:outerShdw blurRad="38100" dist="38100" dir="2700000" algn="tl">
                    <a:srgbClr val="000000">
                      <a:alpha val="43137"/>
                    </a:srgbClr>
                  </a:outerShdw>
                </a:effectLst>
                <a:latin typeface="+mj-lt"/>
              </a:rPr>
              <a:t>Nicholas </a:t>
            </a:r>
            <a:r>
              <a:rPr lang="en-AU" b="1" dirty="0" err="1">
                <a:effectLst>
                  <a:outerShdw blurRad="38100" dist="38100" dir="2700000" algn="tl">
                    <a:srgbClr val="000000">
                      <a:alpha val="43137"/>
                    </a:srgbClr>
                  </a:outerShdw>
                </a:effectLst>
                <a:latin typeface="+mj-lt"/>
              </a:rPr>
              <a:t>Herold</a:t>
            </a:r>
            <a:endParaRPr lang="en-AU" b="1" dirty="0">
              <a:effectLst>
                <a:outerShdw blurRad="38100" dist="38100" dir="2700000" algn="tl">
                  <a:srgbClr val="000000">
                    <a:alpha val="43137"/>
                  </a:srgbClr>
                </a:outerShdw>
              </a:effectLst>
              <a:latin typeface="+mj-lt"/>
            </a:endParaRPr>
          </a:p>
          <a:p>
            <a:pPr algn="ctr">
              <a:defRPr/>
            </a:pPr>
            <a:r>
              <a:rPr lang="en-AU" b="1" dirty="0">
                <a:effectLst>
                  <a:outerShdw blurRad="38100" dist="38100" dir="2700000" algn="tl">
                    <a:srgbClr val="000000">
                      <a:alpha val="43137"/>
                    </a:srgbClr>
                  </a:outerShdw>
                </a:effectLst>
                <a:latin typeface="+mj-lt"/>
              </a:rPr>
              <a:t>The University of </a:t>
            </a:r>
            <a:r>
              <a:rPr lang="en-AU" b="1" dirty="0" smtClean="0">
                <a:effectLst>
                  <a:outerShdw blurRad="38100" dist="38100" dir="2700000" algn="tl">
                    <a:srgbClr val="000000">
                      <a:alpha val="43137"/>
                    </a:srgbClr>
                  </a:outerShdw>
                </a:effectLst>
                <a:latin typeface="+mj-lt"/>
              </a:rPr>
              <a:t>Sydney</a:t>
            </a:r>
          </a:p>
          <a:p>
            <a:pPr algn="ctr">
              <a:defRPr/>
            </a:pPr>
            <a:endParaRPr lang="en-AU" b="1" dirty="0" smtClean="0">
              <a:effectLst>
                <a:outerShdw blurRad="38100" dist="38100" dir="2700000" algn="tl">
                  <a:srgbClr val="000000">
                    <a:alpha val="43137"/>
                  </a:srgbClr>
                </a:outerShdw>
              </a:effectLst>
              <a:latin typeface="+mj-lt"/>
            </a:endParaRPr>
          </a:p>
        </p:txBody>
      </p:sp>
      <p:sp>
        <p:nvSpPr>
          <p:cNvPr id="20" name="Rectangle 19"/>
          <p:cNvSpPr/>
          <p:nvPr/>
        </p:nvSpPr>
        <p:spPr>
          <a:xfrm>
            <a:off x="5786438" y="1000125"/>
            <a:ext cx="1214437"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071563"/>
            <a:ext cx="9144000" cy="5643585"/>
            <a:chOff x="0" y="1071563"/>
            <a:chExt cx="9144000" cy="5643585"/>
          </a:xfrm>
        </p:grpSpPr>
        <p:pic>
          <p:nvPicPr>
            <p:cNvPr id="7" name="Picture 4" descr="background"/>
            <p:cNvPicPr>
              <a:picLocks noChangeAspect="1" noChangeArrowheads="1"/>
            </p:cNvPicPr>
            <p:nvPr/>
          </p:nvPicPr>
          <p:blipFill>
            <a:blip r:embed="rId3">
              <a:lum bright="32000" contrast="6000"/>
              <a:grayscl/>
            </a:blip>
            <a:srcRect/>
            <a:stretch>
              <a:fillRect/>
            </a:stretch>
          </p:blipFill>
          <p:spPr bwMode="auto">
            <a:xfrm>
              <a:off x="0" y="1071563"/>
              <a:ext cx="9144000" cy="4718050"/>
            </a:xfrm>
            <a:prstGeom prst="rect">
              <a:avLst/>
            </a:prstGeom>
            <a:noFill/>
            <a:ln w="9525">
              <a:noFill/>
              <a:miter lim="800000"/>
              <a:headEnd/>
              <a:tailEnd/>
            </a:ln>
          </p:spPr>
        </p:pic>
        <p:pic>
          <p:nvPicPr>
            <p:cNvPr id="8" name="Picture 7"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grpSp>
      <p:sp>
        <p:nvSpPr>
          <p:cNvPr id="3" name="Title 2"/>
          <p:cNvSpPr>
            <a:spLocks noGrp="1"/>
          </p:cNvSpPr>
          <p:nvPr>
            <p:ph type="title"/>
          </p:nvPr>
        </p:nvSpPr>
        <p:spPr/>
        <p:txBody>
          <a:bodyPr>
            <a:normAutofit/>
          </a:bodyPr>
          <a:lstStyle/>
          <a:p>
            <a:pPr algn="ctr"/>
            <a:r>
              <a:rPr lang="en-AU" sz="4400" dirty="0" smtClean="0"/>
              <a:t>Greenhouse warming</a:t>
            </a:r>
            <a:endParaRPr lang="en-AU" sz="4400" i="1" dirty="0"/>
          </a:p>
        </p:txBody>
      </p:sp>
      <p:sp>
        <p:nvSpPr>
          <p:cNvPr id="2" name="Content Placeholder 1"/>
          <p:cNvSpPr>
            <a:spLocks noGrp="1"/>
          </p:cNvSpPr>
          <p:nvPr>
            <p:ph idx="1"/>
          </p:nvPr>
        </p:nvSpPr>
        <p:spPr>
          <a:xfrm>
            <a:off x="214282" y="1935480"/>
            <a:ext cx="8229600" cy="4389120"/>
          </a:xfrm>
        </p:spPr>
        <p:txBody>
          <a:bodyPr/>
          <a:lstStyle/>
          <a:p>
            <a:endParaRPr lang="en-AU" dirty="0" smtClean="0"/>
          </a:p>
          <a:p>
            <a:r>
              <a:rPr lang="en-AU" dirty="0" smtClean="0"/>
              <a:t>High warming with a low CO</a:t>
            </a:r>
            <a:r>
              <a:rPr lang="en-AU" baseline="-25000" dirty="0" smtClean="0"/>
              <a:t>2</a:t>
            </a:r>
            <a:r>
              <a:rPr lang="en-AU" dirty="0" smtClean="0"/>
              <a:t>: the Miocene Climatic Optimum paradox.</a:t>
            </a:r>
          </a:p>
          <a:p>
            <a:endParaRPr lang="en-AU" dirty="0" smtClean="0"/>
          </a:p>
          <a:p>
            <a:r>
              <a:rPr lang="en-AU" dirty="0" smtClean="0"/>
              <a:t>Methane a possible puppet master</a:t>
            </a:r>
          </a:p>
          <a:p>
            <a:endParaRPr lang="en-AU" dirty="0" smtClean="0"/>
          </a:p>
          <a:p>
            <a:r>
              <a:rPr lang="en-AU" dirty="0" smtClean="0"/>
              <a:t>Polar stratospheric clouds</a:t>
            </a:r>
            <a:endParaRPr lang="en-AU" dirty="0"/>
          </a:p>
        </p:txBody>
      </p:sp>
      <p:pic>
        <p:nvPicPr>
          <p:cNvPr id="9" name="Picture 8" descr="atmosphereric_layers.png"/>
          <p:cNvPicPr>
            <a:picLocks noChangeAspect="1"/>
          </p:cNvPicPr>
          <p:nvPr/>
        </p:nvPicPr>
        <p:blipFill>
          <a:blip r:embed="rId5"/>
          <a:stretch>
            <a:fillRect/>
          </a:stretch>
        </p:blipFill>
        <p:spPr>
          <a:xfrm>
            <a:off x="5643570" y="3049776"/>
            <a:ext cx="3357553" cy="2736678"/>
          </a:xfrm>
          <a:prstGeom prst="rect">
            <a:avLst/>
          </a:prstGeom>
          <a:ln w="3175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356"/>
            <a:ext cx="8686800" cy="785818"/>
          </a:xfrm>
        </p:spPr>
        <p:txBody>
          <a:bodyPr>
            <a:normAutofit/>
          </a:bodyPr>
          <a:lstStyle/>
          <a:p>
            <a:pPr algn="ctr"/>
            <a:r>
              <a:rPr lang="en-AU" sz="4400" dirty="0" smtClean="0"/>
              <a:t>The NCAR General Circulation Model</a:t>
            </a:r>
            <a:endParaRPr lang="en-AU" sz="4400" dirty="0"/>
          </a:p>
        </p:txBody>
      </p:sp>
      <p:sp>
        <p:nvSpPr>
          <p:cNvPr id="3" name="Content Placeholder 2"/>
          <p:cNvSpPr>
            <a:spLocks noGrp="1"/>
          </p:cNvSpPr>
          <p:nvPr>
            <p:ph idx="1"/>
          </p:nvPr>
        </p:nvSpPr>
        <p:spPr>
          <a:xfrm>
            <a:off x="4143372" y="1571612"/>
            <a:ext cx="5000628" cy="5286388"/>
          </a:xfrm>
        </p:spPr>
        <p:txBody>
          <a:bodyPr>
            <a:normAutofit/>
          </a:bodyPr>
          <a:lstStyle/>
          <a:p>
            <a:r>
              <a:rPr lang="en-AU" dirty="0" smtClean="0"/>
              <a:t>The Community Atmosphere Model (CAM) and Community Land Model (CLM).</a:t>
            </a:r>
          </a:p>
          <a:p>
            <a:r>
              <a:rPr lang="en-AU" dirty="0" smtClean="0"/>
              <a:t>Run at a ~3.75x3.75° resolution with 26 atmospheric layers.</a:t>
            </a:r>
          </a:p>
          <a:p>
            <a:r>
              <a:rPr lang="en-AU" dirty="0" smtClean="0"/>
              <a:t>Coupled to a mixed-layer ocean model.</a:t>
            </a:r>
          </a:p>
          <a:p>
            <a:r>
              <a:rPr lang="en-AU" dirty="0" smtClean="0"/>
              <a:t>We can prescribe Miocene orbital parameters, greenhouse gases, topography, vegetation,  SST, solar constant.</a:t>
            </a:r>
          </a:p>
        </p:txBody>
      </p:sp>
      <p:sp>
        <p:nvSpPr>
          <p:cNvPr id="5" name="Slide Number Placeholder 4"/>
          <p:cNvSpPr>
            <a:spLocks noGrp="1"/>
          </p:cNvSpPr>
          <p:nvPr>
            <p:ph type="sldNum" sz="quarter" idx="12"/>
          </p:nvPr>
        </p:nvSpPr>
        <p:spPr/>
        <p:txBody>
          <a:bodyPr/>
          <a:lstStyle/>
          <a:p>
            <a:pPr>
              <a:defRPr/>
            </a:pPr>
            <a:fld id="{97C5CC45-A326-4289-8EAB-F56E80169CF5}" type="slidenum">
              <a:rPr lang="en-AU" smtClean="0"/>
              <a:pPr>
                <a:defRPr/>
              </a:pPr>
              <a:t>11</a:t>
            </a:fld>
            <a:endParaRPr lang="en-AU" dirty="0"/>
          </a:p>
        </p:txBody>
      </p:sp>
      <p:pic>
        <p:nvPicPr>
          <p:cNvPr id="4098" name="Picture 2"/>
          <p:cNvPicPr>
            <a:picLocks noChangeAspect="1" noChangeArrowheads="1"/>
          </p:cNvPicPr>
          <p:nvPr/>
        </p:nvPicPr>
        <p:blipFill>
          <a:blip r:embed="rId3" cstate="print"/>
          <a:srcRect/>
          <a:stretch>
            <a:fillRect/>
          </a:stretch>
        </p:blipFill>
        <p:spPr bwMode="auto">
          <a:xfrm>
            <a:off x="285720" y="1571612"/>
            <a:ext cx="3788472" cy="4786322"/>
          </a:xfrm>
          <a:prstGeom prst="rect">
            <a:avLst/>
          </a:prstGeom>
          <a:noFill/>
          <a:ln w="9525">
            <a:noFill/>
            <a:miter lim="800000"/>
            <a:headEnd/>
            <a:tailEnd/>
          </a:ln>
          <a:effectLst/>
        </p:spPr>
      </p:pic>
      <p:sp>
        <p:nvSpPr>
          <p:cNvPr id="7" name="TextBox 6"/>
          <p:cNvSpPr txBox="1"/>
          <p:nvPr/>
        </p:nvSpPr>
        <p:spPr>
          <a:xfrm>
            <a:off x="428596" y="6357958"/>
            <a:ext cx="3500462" cy="246221"/>
          </a:xfrm>
          <a:prstGeom prst="rect">
            <a:avLst/>
          </a:prstGeom>
          <a:noFill/>
        </p:spPr>
        <p:txBody>
          <a:bodyPr wrap="square" rtlCol="0">
            <a:spAutoFit/>
          </a:bodyPr>
          <a:lstStyle/>
          <a:p>
            <a:pPr algn="ctr"/>
            <a:r>
              <a:rPr lang="en-AU" sz="1000" dirty="0" err="1" smtClean="0"/>
              <a:t>McGuffie</a:t>
            </a:r>
            <a:r>
              <a:rPr lang="en-AU" sz="1000" dirty="0" smtClean="0"/>
              <a:t> and Henderson-Sellers (2005)</a:t>
            </a:r>
            <a:endParaRPr lang="en-AU" sz="1000" dirty="0"/>
          </a:p>
        </p:txBody>
      </p:sp>
      <p:pic>
        <p:nvPicPr>
          <p:cNvPr id="8" name="Picture 7"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796086"/>
          </a:xfrm>
        </p:spPr>
        <p:txBody>
          <a:bodyPr>
            <a:normAutofit/>
          </a:bodyPr>
          <a:lstStyle/>
          <a:p>
            <a:pPr algn="ctr"/>
            <a:r>
              <a:rPr lang="en-AU" sz="4400" dirty="0" smtClean="0"/>
              <a:t>Miocene vegetation</a:t>
            </a:r>
            <a:endParaRPr lang="en-AU" sz="4400" dirty="0"/>
          </a:p>
        </p:txBody>
      </p:sp>
      <p:sp>
        <p:nvSpPr>
          <p:cNvPr id="5" name="Slide Number Placeholder 4"/>
          <p:cNvSpPr>
            <a:spLocks noGrp="1"/>
          </p:cNvSpPr>
          <p:nvPr>
            <p:ph type="sldNum" sz="quarter" idx="12"/>
          </p:nvPr>
        </p:nvSpPr>
        <p:spPr/>
        <p:txBody>
          <a:bodyPr/>
          <a:lstStyle/>
          <a:p>
            <a:pPr>
              <a:defRPr/>
            </a:pPr>
            <a:fld id="{97C5CC45-A326-4289-8EAB-F56E80169CF5}" type="slidenum">
              <a:rPr lang="en-AU" smtClean="0"/>
              <a:pPr>
                <a:defRPr/>
              </a:pPr>
              <a:t>12</a:t>
            </a:fld>
            <a:endParaRPr lang="en-AU" dirty="0"/>
          </a:p>
        </p:txBody>
      </p:sp>
      <p:pic>
        <p:nvPicPr>
          <p:cNvPr id="11" name="Picture 3" descr="world_wolfe_antarctic_ice_aus3"/>
          <p:cNvPicPr>
            <a:picLocks noChangeAspect="1" noChangeArrowheads="1"/>
          </p:cNvPicPr>
          <p:nvPr/>
        </p:nvPicPr>
        <p:blipFill>
          <a:blip r:embed="rId2"/>
          <a:srcRect t="11819" r="18646" b="5450"/>
          <a:stretch>
            <a:fillRect/>
          </a:stretch>
        </p:blipFill>
        <p:spPr bwMode="auto">
          <a:xfrm>
            <a:off x="4505672" y="1428736"/>
            <a:ext cx="4424046" cy="3289674"/>
          </a:xfrm>
          <a:prstGeom prst="rect">
            <a:avLst/>
          </a:prstGeom>
          <a:noFill/>
          <a:ln w="9525">
            <a:noFill/>
            <a:miter lim="800000"/>
            <a:headEnd/>
            <a:tailEnd/>
          </a:ln>
        </p:spPr>
      </p:pic>
      <p:pic>
        <p:nvPicPr>
          <p:cNvPr id="12" name="Picture 4" descr="world_wolfe3"/>
          <p:cNvPicPr>
            <a:picLocks noChangeAspect="1" noChangeArrowheads="1"/>
          </p:cNvPicPr>
          <p:nvPr/>
        </p:nvPicPr>
        <p:blipFill>
          <a:blip r:embed="rId3"/>
          <a:srcRect l="3119" t="12048" r="18646" b="7915"/>
          <a:stretch>
            <a:fillRect/>
          </a:stretch>
        </p:blipFill>
        <p:spPr bwMode="auto">
          <a:xfrm>
            <a:off x="285720" y="1428736"/>
            <a:ext cx="4254468" cy="3170958"/>
          </a:xfrm>
          <a:prstGeom prst="rect">
            <a:avLst/>
          </a:prstGeom>
          <a:noFill/>
          <a:ln w="9525">
            <a:noFill/>
            <a:miter lim="800000"/>
            <a:headEnd/>
            <a:tailEnd/>
          </a:ln>
        </p:spPr>
      </p:pic>
      <p:pic>
        <p:nvPicPr>
          <p:cNvPr id="15" name="Picture 14"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pic>
        <p:nvPicPr>
          <p:cNvPr id="13" name="Picture 5" descr="colour_test_legend"/>
          <p:cNvPicPr>
            <a:picLocks noChangeAspect="1" noChangeArrowheads="1"/>
          </p:cNvPicPr>
          <p:nvPr/>
        </p:nvPicPr>
        <p:blipFill>
          <a:blip r:embed="rId5"/>
          <a:srcRect b="3226"/>
          <a:stretch>
            <a:fillRect/>
          </a:stretch>
        </p:blipFill>
        <p:spPr bwMode="auto">
          <a:xfrm>
            <a:off x="2357422" y="4643470"/>
            <a:ext cx="5029696" cy="2214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212"/>
            <a:ext cx="8229600" cy="724648"/>
          </a:xfrm>
        </p:spPr>
        <p:txBody>
          <a:bodyPr>
            <a:normAutofit/>
          </a:bodyPr>
          <a:lstStyle/>
          <a:p>
            <a:pPr algn="ctr"/>
            <a:r>
              <a:rPr lang="en-AU" sz="4400" dirty="0" smtClean="0"/>
              <a:t>Topography</a:t>
            </a:r>
            <a:endParaRPr lang="en-AU" sz="4400" dirty="0"/>
          </a:p>
        </p:txBody>
      </p:sp>
      <p:pic>
        <p:nvPicPr>
          <p:cNvPr id="7" name="Picture 6" descr="earth.jpg"/>
          <p:cNvPicPr>
            <a:picLocks noChangeAspect="1"/>
          </p:cNvPicPr>
          <p:nvPr/>
        </p:nvPicPr>
        <p:blipFill>
          <a:blip r:embed="rId2"/>
          <a:srcRect t="5472" r="40423" b="27363"/>
          <a:stretch>
            <a:fillRect/>
          </a:stretch>
        </p:blipFill>
        <p:spPr>
          <a:xfrm>
            <a:off x="8072462" y="5929330"/>
            <a:ext cx="929393" cy="785818"/>
          </a:xfrm>
          <a:prstGeom prst="rect">
            <a:avLst/>
          </a:prstGeom>
        </p:spPr>
      </p:pic>
      <p:grpSp>
        <p:nvGrpSpPr>
          <p:cNvPr id="37" name="Group 36"/>
          <p:cNvGrpSpPr/>
          <p:nvPr/>
        </p:nvGrpSpPr>
        <p:grpSpPr>
          <a:xfrm>
            <a:off x="142844" y="1281780"/>
            <a:ext cx="9001156" cy="5445510"/>
            <a:chOff x="142844" y="1281780"/>
            <a:chExt cx="9001156" cy="5445510"/>
          </a:xfrm>
        </p:grpSpPr>
        <p:pic>
          <p:nvPicPr>
            <p:cNvPr id="4100" name="Picture 4"/>
            <p:cNvPicPr>
              <a:picLocks noChangeAspect="1" noChangeArrowheads="1"/>
            </p:cNvPicPr>
            <p:nvPr/>
          </p:nvPicPr>
          <p:blipFill>
            <a:blip r:embed="rId3"/>
            <a:srcRect l="23661" t="22143" r="19915" b="31428"/>
            <a:stretch>
              <a:fillRect/>
            </a:stretch>
          </p:blipFill>
          <p:spPr bwMode="auto">
            <a:xfrm>
              <a:off x="2214546" y="1281780"/>
              <a:ext cx="5286412" cy="2718712"/>
            </a:xfrm>
            <a:prstGeom prst="rect">
              <a:avLst/>
            </a:prstGeom>
            <a:noFill/>
            <a:ln w="9525">
              <a:noFill/>
              <a:miter lim="800000"/>
              <a:headEnd/>
              <a:tailEnd/>
            </a:ln>
            <a:effectLst/>
          </p:spPr>
        </p:pic>
        <p:sp>
          <p:nvSpPr>
            <p:cNvPr id="13" name="TextBox 12"/>
            <p:cNvSpPr txBox="1"/>
            <p:nvPr/>
          </p:nvSpPr>
          <p:spPr>
            <a:xfrm>
              <a:off x="1857356" y="1285860"/>
              <a:ext cx="714380" cy="369332"/>
            </a:xfrm>
            <a:prstGeom prst="rect">
              <a:avLst/>
            </a:prstGeom>
            <a:solidFill>
              <a:schemeClr val="bg1"/>
            </a:solidFill>
          </p:spPr>
          <p:txBody>
            <a:bodyPr wrap="square" rtlCol="0">
              <a:spAutoFit/>
            </a:bodyPr>
            <a:lstStyle/>
            <a:p>
              <a:r>
                <a:rPr lang="en-AU" dirty="0" smtClean="0"/>
                <a:t>90°N</a:t>
              </a:r>
              <a:endParaRPr lang="en-AU" dirty="0"/>
            </a:p>
          </p:txBody>
        </p:sp>
        <p:sp>
          <p:nvSpPr>
            <p:cNvPr id="14" name="TextBox 13"/>
            <p:cNvSpPr txBox="1"/>
            <p:nvPr/>
          </p:nvSpPr>
          <p:spPr>
            <a:xfrm>
              <a:off x="1857356" y="1785926"/>
              <a:ext cx="714380" cy="369332"/>
            </a:xfrm>
            <a:prstGeom prst="rect">
              <a:avLst/>
            </a:prstGeom>
            <a:solidFill>
              <a:schemeClr val="bg1"/>
            </a:solidFill>
          </p:spPr>
          <p:txBody>
            <a:bodyPr wrap="square" rtlCol="0">
              <a:spAutoFit/>
            </a:bodyPr>
            <a:lstStyle/>
            <a:p>
              <a:r>
                <a:rPr lang="en-AU" dirty="0" smtClean="0"/>
                <a:t>45°N</a:t>
              </a:r>
              <a:endParaRPr lang="en-AU" dirty="0"/>
            </a:p>
          </p:txBody>
        </p:sp>
        <p:sp>
          <p:nvSpPr>
            <p:cNvPr id="15" name="TextBox 14"/>
            <p:cNvSpPr txBox="1"/>
            <p:nvPr/>
          </p:nvSpPr>
          <p:spPr>
            <a:xfrm>
              <a:off x="1857356" y="2357430"/>
              <a:ext cx="714380" cy="369332"/>
            </a:xfrm>
            <a:prstGeom prst="rect">
              <a:avLst/>
            </a:prstGeom>
            <a:solidFill>
              <a:schemeClr val="bg1"/>
            </a:solidFill>
          </p:spPr>
          <p:txBody>
            <a:bodyPr wrap="square" rtlCol="0">
              <a:spAutoFit/>
            </a:bodyPr>
            <a:lstStyle/>
            <a:p>
              <a:pPr algn="r"/>
              <a:r>
                <a:rPr lang="en-AU" dirty="0" smtClean="0"/>
                <a:t>0°</a:t>
              </a:r>
              <a:endParaRPr lang="en-AU" dirty="0"/>
            </a:p>
          </p:txBody>
        </p:sp>
        <p:sp>
          <p:nvSpPr>
            <p:cNvPr id="16" name="TextBox 15"/>
            <p:cNvSpPr txBox="1"/>
            <p:nvPr/>
          </p:nvSpPr>
          <p:spPr>
            <a:xfrm>
              <a:off x="1857356" y="2928934"/>
              <a:ext cx="714380" cy="369332"/>
            </a:xfrm>
            <a:prstGeom prst="rect">
              <a:avLst/>
            </a:prstGeom>
            <a:solidFill>
              <a:schemeClr val="bg1"/>
            </a:solidFill>
          </p:spPr>
          <p:txBody>
            <a:bodyPr wrap="square" rtlCol="0">
              <a:spAutoFit/>
            </a:bodyPr>
            <a:lstStyle/>
            <a:p>
              <a:r>
                <a:rPr lang="en-AU" dirty="0" smtClean="0"/>
                <a:t>45°S</a:t>
              </a:r>
              <a:endParaRPr lang="en-AU" dirty="0"/>
            </a:p>
          </p:txBody>
        </p:sp>
        <p:sp>
          <p:nvSpPr>
            <p:cNvPr id="17" name="TextBox 16"/>
            <p:cNvSpPr txBox="1"/>
            <p:nvPr/>
          </p:nvSpPr>
          <p:spPr>
            <a:xfrm>
              <a:off x="1857356" y="3500438"/>
              <a:ext cx="714380" cy="369332"/>
            </a:xfrm>
            <a:prstGeom prst="rect">
              <a:avLst/>
            </a:prstGeom>
            <a:solidFill>
              <a:schemeClr val="bg1"/>
            </a:solidFill>
          </p:spPr>
          <p:txBody>
            <a:bodyPr wrap="square" rtlCol="0">
              <a:spAutoFit/>
            </a:bodyPr>
            <a:lstStyle/>
            <a:p>
              <a:r>
                <a:rPr lang="en-AU" dirty="0" smtClean="0"/>
                <a:t>90°S</a:t>
              </a:r>
              <a:endParaRPr lang="en-AU" dirty="0"/>
            </a:p>
          </p:txBody>
        </p:sp>
        <p:pic>
          <p:nvPicPr>
            <p:cNvPr id="4102" name="Picture 6"/>
            <p:cNvPicPr>
              <a:picLocks noChangeAspect="1" noChangeArrowheads="1"/>
            </p:cNvPicPr>
            <p:nvPr/>
          </p:nvPicPr>
          <p:blipFill>
            <a:blip r:embed="rId4"/>
            <a:srcRect l="18750" t="25714" r="13588" b="19285"/>
            <a:stretch>
              <a:fillRect/>
            </a:stretch>
          </p:blipFill>
          <p:spPr bwMode="auto">
            <a:xfrm>
              <a:off x="2214546" y="3886560"/>
              <a:ext cx="5286412" cy="2685712"/>
            </a:xfrm>
            <a:prstGeom prst="rect">
              <a:avLst/>
            </a:prstGeom>
            <a:noFill/>
            <a:ln w="9525">
              <a:noFill/>
              <a:miter lim="800000"/>
              <a:headEnd/>
              <a:tailEnd/>
            </a:ln>
            <a:effectLst/>
          </p:spPr>
        </p:pic>
        <p:sp>
          <p:nvSpPr>
            <p:cNvPr id="8" name="TextBox 7"/>
            <p:cNvSpPr txBox="1"/>
            <p:nvPr/>
          </p:nvSpPr>
          <p:spPr>
            <a:xfrm>
              <a:off x="1857356" y="3857628"/>
              <a:ext cx="714380" cy="369332"/>
            </a:xfrm>
            <a:prstGeom prst="rect">
              <a:avLst/>
            </a:prstGeom>
            <a:solidFill>
              <a:schemeClr val="bg1"/>
            </a:solidFill>
          </p:spPr>
          <p:txBody>
            <a:bodyPr wrap="square" rtlCol="0">
              <a:spAutoFit/>
            </a:bodyPr>
            <a:lstStyle/>
            <a:p>
              <a:r>
                <a:rPr lang="en-AU" dirty="0" smtClean="0"/>
                <a:t>90°N</a:t>
              </a:r>
              <a:endParaRPr lang="en-AU" dirty="0"/>
            </a:p>
          </p:txBody>
        </p:sp>
        <p:sp>
          <p:nvSpPr>
            <p:cNvPr id="9" name="TextBox 8"/>
            <p:cNvSpPr txBox="1"/>
            <p:nvPr/>
          </p:nvSpPr>
          <p:spPr>
            <a:xfrm>
              <a:off x="1857356" y="4357694"/>
              <a:ext cx="714380" cy="369332"/>
            </a:xfrm>
            <a:prstGeom prst="rect">
              <a:avLst/>
            </a:prstGeom>
            <a:solidFill>
              <a:schemeClr val="bg1"/>
            </a:solidFill>
          </p:spPr>
          <p:txBody>
            <a:bodyPr wrap="square" rtlCol="0">
              <a:spAutoFit/>
            </a:bodyPr>
            <a:lstStyle/>
            <a:p>
              <a:r>
                <a:rPr lang="en-AU" dirty="0" smtClean="0"/>
                <a:t>45°N</a:t>
              </a:r>
              <a:endParaRPr lang="en-AU" dirty="0"/>
            </a:p>
          </p:txBody>
        </p:sp>
        <p:sp>
          <p:nvSpPr>
            <p:cNvPr id="10" name="TextBox 9"/>
            <p:cNvSpPr txBox="1"/>
            <p:nvPr/>
          </p:nvSpPr>
          <p:spPr>
            <a:xfrm>
              <a:off x="1857356" y="4988494"/>
              <a:ext cx="714380" cy="369332"/>
            </a:xfrm>
            <a:prstGeom prst="rect">
              <a:avLst/>
            </a:prstGeom>
            <a:solidFill>
              <a:schemeClr val="bg1"/>
            </a:solidFill>
          </p:spPr>
          <p:txBody>
            <a:bodyPr wrap="square" rtlCol="0">
              <a:spAutoFit/>
            </a:bodyPr>
            <a:lstStyle/>
            <a:p>
              <a:pPr algn="r"/>
              <a:r>
                <a:rPr lang="en-AU" dirty="0" smtClean="0"/>
                <a:t>0°</a:t>
              </a:r>
              <a:endParaRPr lang="en-AU" dirty="0"/>
            </a:p>
          </p:txBody>
        </p:sp>
        <p:sp>
          <p:nvSpPr>
            <p:cNvPr id="11" name="TextBox 10"/>
            <p:cNvSpPr txBox="1"/>
            <p:nvPr/>
          </p:nvSpPr>
          <p:spPr>
            <a:xfrm>
              <a:off x="1857356" y="5500702"/>
              <a:ext cx="714380" cy="369332"/>
            </a:xfrm>
            <a:prstGeom prst="rect">
              <a:avLst/>
            </a:prstGeom>
            <a:solidFill>
              <a:schemeClr val="bg1"/>
            </a:solidFill>
          </p:spPr>
          <p:txBody>
            <a:bodyPr wrap="square" rtlCol="0">
              <a:spAutoFit/>
            </a:bodyPr>
            <a:lstStyle/>
            <a:p>
              <a:r>
                <a:rPr lang="en-AU" dirty="0" smtClean="0"/>
                <a:t>45°S</a:t>
              </a:r>
              <a:endParaRPr lang="en-AU" dirty="0"/>
            </a:p>
          </p:txBody>
        </p:sp>
        <p:sp>
          <p:nvSpPr>
            <p:cNvPr id="18" name="TextBox 17"/>
            <p:cNvSpPr txBox="1"/>
            <p:nvPr/>
          </p:nvSpPr>
          <p:spPr>
            <a:xfrm>
              <a:off x="6929454" y="6357958"/>
              <a:ext cx="714380" cy="369332"/>
            </a:xfrm>
            <a:prstGeom prst="rect">
              <a:avLst/>
            </a:prstGeom>
            <a:solidFill>
              <a:schemeClr val="bg1"/>
            </a:solidFill>
          </p:spPr>
          <p:txBody>
            <a:bodyPr wrap="square" rtlCol="0">
              <a:spAutoFit/>
            </a:bodyPr>
            <a:lstStyle/>
            <a:p>
              <a:r>
                <a:rPr lang="en-AU" dirty="0" smtClean="0"/>
                <a:t>180°</a:t>
              </a:r>
              <a:endParaRPr lang="en-AU" dirty="0"/>
            </a:p>
          </p:txBody>
        </p:sp>
        <p:sp>
          <p:nvSpPr>
            <p:cNvPr id="19" name="TextBox 18"/>
            <p:cNvSpPr txBox="1"/>
            <p:nvPr/>
          </p:nvSpPr>
          <p:spPr>
            <a:xfrm>
              <a:off x="5786446" y="6357958"/>
              <a:ext cx="714380" cy="369332"/>
            </a:xfrm>
            <a:prstGeom prst="rect">
              <a:avLst/>
            </a:prstGeom>
            <a:solidFill>
              <a:schemeClr val="bg1"/>
            </a:solidFill>
          </p:spPr>
          <p:txBody>
            <a:bodyPr wrap="square" rtlCol="0">
              <a:spAutoFit/>
            </a:bodyPr>
            <a:lstStyle/>
            <a:p>
              <a:r>
                <a:rPr lang="en-AU" dirty="0" smtClean="0"/>
                <a:t>90°E</a:t>
              </a:r>
              <a:endParaRPr lang="en-AU" dirty="0"/>
            </a:p>
          </p:txBody>
        </p:sp>
        <p:sp>
          <p:nvSpPr>
            <p:cNvPr id="20" name="TextBox 19"/>
            <p:cNvSpPr txBox="1"/>
            <p:nvPr/>
          </p:nvSpPr>
          <p:spPr>
            <a:xfrm>
              <a:off x="4786314" y="6357958"/>
              <a:ext cx="714380" cy="369332"/>
            </a:xfrm>
            <a:prstGeom prst="rect">
              <a:avLst/>
            </a:prstGeom>
            <a:solidFill>
              <a:schemeClr val="bg1"/>
            </a:solidFill>
          </p:spPr>
          <p:txBody>
            <a:bodyPr wrap="square" rtlCol="0">
              <a:spAutoFit/>
            </a:bodyPr>
            <a:lstStyle/>
            <a:p>
              <a:r>
                <a:rPr lang="en-AU" dirty="0" smtClean="0"/>
                <a:t>0°</a:t>
              </a:r>
              <a:endParaRPr lang="en-AU" dirty="0"/>
            </a:p>
          </p:txBody>
        </p:sp>
        <p:sp>
          <p:nvSpPr>
            <p:cNvPr id="21" name="TextBox 20"/>
            <p:cNvSpPr txBox="1"/>
            <p:nvPr/>
          </p:nvSpPr>
          <p:spPr>
            <a:xfrm>
              <a:off x="3500430" y="6357958"/>
              <a:ext cx="857256" cy="369332"/>
            </a:xfrm>
            <a:prstGeom prst="rect">
              <a:avLst/>
            </a:prstGeom>
            <a:solidFill>
              <a:schemeClr val="bg1"/>
            </a:solidFill>
          </p:spPr>
          <p:txBody>
            <a:bodyPr wrap="square" rtlCol="0">
              <a:spAutoFit/>
            </a:bodyPr>
            <a:lstStyle/>
            <a:p>
              <a:r>
                <a:rPr lang="en-AU" dirty="0" smtClean="0"/>
                <a:t>90°W</a:t>
              </a:r>
              <a:endParaRPr lang="en-AU" dirty="0"/>
            </a:p>
          </p:txBody>
        </p:sp>
        <p:sp>
          <p:nvSpPr>
            <p:cNvPr id="22" name="TextBox 21"/>
            <p:cNvSpPr txBox="1"/>
            <p:nvPr/>
          </p:nvSpPr>
          <p:spPr>
            <a:xfrm>
              <a:off x="2357422" y="6357958"/>
              <a:ext cx="857256" cy="369332"/>
            </a:xfrm>
            <a:prstGeom prst="rect">
              <a:avLst/>
            </a:prstGeom>
            <a:solidFill>
              <a:schemeClr val="bg1"/>
            </a:solidFill>
          </p:spPr>
          <p:txBody>
            <a:bodyPr wrap="square" rtlCol="0">
              <a:spAutoFit/>
            </a:bodyPr>
            <a:lstStyle/>
            <a:p>
              <a:r>
                <a:rPr lang="en-AU" dirty="0" smtClean="0"/>
                <a:t>180°</a:t>
              </a:r>
              <a:endParaRPr lang="en-AU" dirty="0"/>
            </a:p>
          </p:txBody>
        </p:sp>
        <p:sp>
          <p:nvSpPr>
            <p:cNvPr id="12" name="TextBox 11"/>
            <p:cNvSpPr txBox="1"/>
            <p:nvPr/>
          </p:nvSpPr>
          <p:spPr>
            <a:xfrm>
              <a:off x="1857356" y="6072206"/>
              <a:ext cx="714380" cy="369332"/>
            </a:xfrm>
            <a:prstGeom prst="rect">
              <a:avLst/>
            </a:prstGeom>
            <a:solidFill>
              <a:schemeClr val="bg1"/>
            </a:solidFill>
          </p:spPr>
          <p:txBody>
            <a:bodyPr wrap="square" rtlCol="0">
              <a:spAutoFit/>
            </a:bodyPr>
            <a:lstStyle/>
            <a:p>
              <a:r>
                <a:rPr lang="en-AU" dirty="0" smtClean="0"/>
                <a:t>90°S</a:t>
              </a:r>
              <a:endParaRPr lang="en-AU" dirty="0"/>
            </a:p>
          </p:txBody>
        </p:sp>
        <p:sp>
          <p:nvSpPr>
            <p:cNvPr id="23" name="Rectangle 22"/>
            <p:cNvSpPr/>
            <p:nvPr/>
          </p:nvSpPr>
          <p:spPr>
            <a:xfrm>
              <a:off x="2500298" y="3857628"/>
              <a:ext cx="5143536"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142876" y="1500174"/>
              <a:ext cx="1857388" cy="400110"/>
            </a:xfrm>
            <a:prstGeom prst="rect">
              <a:avLst/>
            </a:prstGeom>
            <a:noFill/>
          </p:spPr>
          <p:txBody>
            <a:bodyPr wrap="square" rtlCol="0">
              <a:spAutoFit/>
            </a:bodyPr>
            <a:lstStyle/>
            <a:p>
              <a:pPr algn="ctr"/>
              <a:r>
                <a:rPr lang="en-AU" sz="2000" dirty="0" smtClean="0">
                  <a:solidFill>
                    <a:schemeClr val="tx2"/>
                  </a:solidFill>
                  <a:latin typeface="+mj-lt"/>
                </a:rPr>
                <a:t>MODERN</a:t>
              </a:r>
              <a:endParaRPr lang="en-AU" sz="2000" dirty="0">
                <a:solidFill>
                  <a:schemeClr val="tx2"/>
                </a:solidFill>
                <a:latin typeface="+mj-lt"/>
              </a:endParaRPr>
            </a:p>
          </p:txBody>
        </p:sp>
        <p:sp>
          <p:nvSpPr>
            <p:cNvPr id="26" name="TextBox 25"/>
            <p:cNvSpPr txBox="1"/>
            <p:nvPr/>
          </p:nvSpPr>
          <p:spPr>
            <a:xfrm>
              <a:off x="142844" y="4071942"/>
              <a:ext cx="1857388" cy="400110"/>
            </a:xfrm>
            <a:prstGeom prst="rect">
              <a:avLst/>
            </a:prstGeom>
            <a:noFill/>
          </p:spPr>
          <p:txBody>
            <a:bodyPr wrap="square" rtlCol="0">
              <a:spAutoFit/>
            </a:bodyPr>
            <a:lstStyle/>
            <a:p>
              <a:pPr algn="ctr"/>
              <a:r>
                <a:rPr lang="en-AU" sz="2000" dirty="0" smtClean="0">
                  <a:solidFill>
                    <a:schemeClr val="tx2"/>
                  </a:solidFill>
                  <a:latin typeface="+mj-lt"/>
                </a:rPr>
                <a:t>MIOCENE</a:t>
              </a:r>
              <a:endParaRPr lang="en-AU" sz="2000" dirty="0">
                <a:solidFill>
                  <a:schemeClr val="tx2"/>
                </a:solidFill>
                <a:latin typeface="+mj-lt"/>
              </a:endParaRPr>
            </a:p>
          </p:txBody>
        </p:sp>
        <p:pic>
          <p:nvPicPr>
            <p:cNvPr id="4103" name="Picture 7"/>
            <p:cNvPicPr>
              <a:picLocks noChangeAspect="1" noChangeArrowheads="1"/>
            </p:cNvPicPr>
            <p:nvPr/>
          </p:nvPicPr>
          <p:blipFill>
            <a:blip r:embed="rId5"/>
            <a:srcRect/>
            <a:stretch>
              <a:fillRect/>
            </a:stretch>
          </p:blipFill>
          <p:spPr bwMode="auto">
            <a:xfrm>
              <a:off x="7643834" y="2285992"/>
              <a:ext cx="1277009" cy="2995600"/>
            </a:xfrm>
            <a:prstGeom prst="rect">
              <a:avLst/>
            </a:prstGeom>
            <a:noFill/>
            <a:ln w="9525">
              <a:noFill/>
              <a:miter lim="800000"/>
              <a:headEnd/>
              <a:tailEnd/>
            </a:ln>
            <a:effectLst/>
          </p:spPr>
        </p:pic>
        <p:sp>
          <p:nvSpPr>
            <p:cNvPr id="36" name="TextBox 35"/>
            <p:cNvSpPr txBox="1"/>
            <p:nvPr/>
          </p:nvSpPr>
          <p:spPr>
            <a:xfrm>
              <a:off x="7429520" y="4857760"/>
              <a:ext cx="1714480" cy="369332"/>
            </a:xfrm>
            <a:prstGeom prst="rect">
              <a:avLst/>
            </a:prstGeom>
            <a:solidFill>
              <a:schemeClr val="bg1"/>
            </a:solidFill>
          </p:spPr>
          <p:txBody>
            <a:bodyPr wrap="square" rtlCol="0">
              <a:spAutoFit/>
            </a:bodyPr>
            <a:lstStyle/>
            <a:p>
              <a:r>
                <a:rPr lang="en-AU" dirty="0" smtClean="0">
                  <a:latin typeface="+mj-lt"/>
                </a:rPr>
                <a:t>ELEVATION (m)</a:t>
              </a:r>
              <a:endParaRPr lang="en-AU" dirty="0">
                <a:latin typeface="+mj-lt"/>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32" y="2357430"/>
            <a:ext cx="4229072" cy="1143000"/>
          </a:xfrm>
        </p:spPr>
        <p:txBody>
          <a:bodyPr/>
          <a:lstStyle/>
          <a:p>
            <a:r>
              <a:rPr lang="en-AU" dirty="0" smtClean="0"/>
              <a:t>Results</a:t>
            </a:r>
            <a:endParaRPr lang="en-AU" dirty="0"/>
          </a:p>
        </p:txBody>
      </p:sp>
      <p:pic>
        <p:nvPicPr>
          <p:cNvPr id="6" name="Picture 5" descr="earth.jpg"/>
          <p:cNvPicPr>
            <a:picLocks noChangeAspect="1"/>
          </p:cNvPicPr>
          <p:nvPr/>
        </p:nvPicPr>
        <p:blipFill>
          <a:blip r:embed="rId2"/>
          <a:srcRect t="5472" r="40423" b="27363"/>
          <a:stretch>
            <a:fillRect/>
          </a:stretch>
        </p:blipFill>
        <p:spPr>
          <a:xfrm>
            <a:off x="8072462" y="5929330"/>
            <a:ext cx="929393" cy="78581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653210"/>
          </a:xfrm>
        </p:spPr>
        <p:txBody>
          <a:bodyPr>
            <a:noAutofit/>
          </a:bodyPr>
          <a:lstStyle/>
          <a:p>
            <a:pPr algn="ctr"/>
            <a:r>
              <a:rPr lang="en-AU" sz="4400" dirty="0" smtClean="0"/>
              <a:t>Zero degree isotherm</a:t>
            </a:r>
            <a:endParaRPr lang="en-AU" sz="4400" dirty="0"/>
          </a:p>
        </p:txBody>
      </p:sp>
      <p:sp>
        <p:nvSpPr>
          <p:cNvPr id="5" name="Slide Number Placeholder 4"/>
          <p:cNvSpPr>
            <a:spLocks noGrp="1"/>
          </p:cNvSpPr>
          <p:nvPr>
            <p:ph type="sldNum" sz="quarter" idx="12"/>
          </p:nvPr>
        </p:nvSpPr>
        <p:spPr>
          <a:xfrm>
            <a:off x="8167718" y="6284936"/>
            <a:ext cx="762000" cy="365125"/>
          </a:xfrm>
        </p:spPr>
        <p:txBody>
          <a:bodyPr/>
          <a:lstStyle/>
          <a:p>
            <a:pPr>
              <a:defRPr/>
            </a:pPr>
            <a:fld id="{97C5CC45-A326-4289-8EAB-F56E80169CF5}" type="slidenum">
              <a:rPr lang="en-AU" smtClean="0"/>
              <a:pPr>
                <a:defRPr/>
              </a:pPr>
              <a:t>15</a:t>
            </a:fld>
            <a:endParaRPr lang="en-AU" dirty="0"/>
          </a:p>
        </p:txBody>
      </p:sp>
      <p:sp>
        <p:nvSpPr>
          <p:cNvPr id="7" name="TextBox 6"/>
          <p:cNvSpPr txBox="1"/>
          <p:nvPr/>
        </p:nvSpPr>
        <p:spPr>
          <a:xfrm>
            <a:off x="71406" y="1428736"/>
            <a:ext cx="1857388" cy="369332"/>
          </a:xfrm>
          <a:prstGeom prst="rect">
            <a:avLst/>
          </a:prstGeom>
          <a:noFill/>
        </p:spPr>
        <p:txBody>
          <a:bodyPr wrap="square" rtlCol="0">
            <a:spAutoFit/>
          </a:bodyPr>
          <a:lstStyle/>
          <a:p>
            <a:pPr algn="ctr"/>
            <a:r>
              <a:rPr lang="en-AU" dirty="0" smtClean="0">
                <a:solidFill>
                  <a:schemeClr val="tx2"/>
                </a:solidFill>
                <a:latin typeface="+mj-lt"/>
              </a:rPr>
              <a:t>June-July-August</a:t>
            </a:r>
            <a:endParaRPr lang="en-AU" dirty="0">
              <a:solidFill>
                <a:schemeClr val="tx2"/>
              </a:solidFill>
              <a:latin typeface="+mj-lt"/>
            </a:endParaRPr>
          </a:p>
        </p:txBody>
      </p:sp>
      <p:sp>
        <p:nvSpPr>
          <p:cNvPr id="9" name="TextBox 8"/>
          <p:cNvSpPr txBox="1"/>
          <p:nvPr/>
        </p:nvSpPr>
        <p:spPr>
          <a:xfrm>
            <a:off x="0" y="4068553"/>
            <a:ext cx="2000200" cy="646331"/>
          </a:xfrm>
          <a:prstGeom prst="rect">
            <a:avLst/>
          </a:prstGeom>
          <a:noFill/>
        </p:spPr>
        <p:txBody>
          <a:bodyPr wrap="square" rtlCol="0">
            <a:spAutoFit/>
          </a:bodyPr>
          <a:lstStyle/>
          <a:p>
            <a:pPr algn="ctr"/>
            <a:r>
              <a:rPr lang="en-AU" dirty="0" smtClean="0">
                <a:solidFill>
                  <a:schemeClr val="tx2"/>
                </a:solidFill>
                <a:latin typeface="+mj-lt"/>
              </a:rPr>
              <a:t>December-</a:t>
            </a:r>
          </a:p>
          <a:p>
            <a:pPr algn="ctr"/>
            <a:r>
              <a:rPr lang="en-AU" dirty="0" smtClean="0">
                <a:solidFill>
                  <a:schemeClr val="tx2"/>
                </a:solidFill>
                <a:latin typeface="+mj-lt"/>
              </a:rPr>
              <a:t>January-February</a:t>
            </a:r>
            <a:endParaRPr lang="en-AU" dirty="0">
              <a:solidFill>
                <a:schemeClr val="tx2"/>
              </a:solidFill>
              <a:latin typeface="+mj-lt"/>
            </a:endParaRPr>
          </a:p>
        </p:txBody>
      </p:sp>
      <p:pic>
        <p:nvPicPr>
          <p:cNvPr id="10" name="Picture 9" descr="earth.jpg"/>
          <p:cNvPicPr>
            <a:picLocks noChangeAspect="1"/>
          </p:cNvPicPr>
          <p:nvPr/>
        </p:nvPicPr>
        <p:blipFill>
          <a:blip r:embed="rId3"/>
          <a:srcRect t="5472" r="40423" b="27363"/>
          <a:stretch>
            <a:fillRect/>
          </a:stretch>
        </p:blipFill>
        <p:spPr>
          <a:xfrm>
            <a:off x="8072462" y="5929330"/>
            <a:ext cx="929393" cy="785818"/>
          </a:xfrm>
          <a:prstGeom prst="rect">
            <a:avLst/>
          </a:prstGeom>
        </p:spPr>
      </p:pic>
      <p:grpSp>
        <p:nvGrpSpPr>
          <p:cNvPr id="23" name="Group 22"/>
          <p:cNvGrpSpPr/>
          <p:nvPr/>
        </p:nvGrpSpPr>
        <p:grpSpPr>
          <a:xfrm>
            <a:off x="1857356" y="1285860"/>
            <a:ext cx="5786478" cy="2796989"/>
            <a:chOff x="1785918" y="1285860"/>
            <a:chExt cx="5786478" cy="2796989"/>
          </a:xfrm>
        </p:grpSpPr>
        <p:pic>
          <p:nvPicPr>
            <p:cNvPr id="1026" name="Picture 2"/>
            <p:cNvPicPr>
              <a:picLocks noChangeAspect="1" noChangeArrowheads="1"/>
            </p:cNvPicPr>
            <p:nvPr/>
          </p:nvPicPr>
          <p:blipFill>
            <a:blip r:embed="rId4"/>
            <a:srcRect l="25000" t="30866" r="16517" b="20714"/>
            <a:stretch>
              <a:fillRect/>
            </a:stretch>
          </p:blipFill>
          <p:spPr bwMode="auto">
            <a:xfrm>
              <a:off x="2071670" y="1357298"/>
              <a:ext cx="5267123" cy="2725551"/>
            </a:xfrm>
            <a:prstGeom prst="rect">
              <a:avLst/>
            </a:prstGeom>
            <a:noFill/>
            <a:ln w="9525">
              <a:noFill/>
              <a:miter lim="800000"/>
              <a:headEnd/>
              <a:tailEnd/>
            </a:ln>
            <a:effectLst/>
          </p:spPr>
        </p:pic>
        <p:sp>
          <p:nvSpPr>
            <p:cNvPr id="11" name="TextBox 10"/>
            <p:cNvSpPr txBox="1"/>
            <p:nvPr/>
          </p:nvSpPr>
          <p:spPr>
            <a:xfrm>
              <a:off x="1785918" y="1285860"/>
              <a:ext cx="714380" cy="369332"/>
            </a:xfrm>
            <a:prstGeom prst="rect">
              <a:avLst/>
            </a:prstGeom>
            <a:solidFill>
              <a:schemeClr val="bg1"/>
            </a:solidFill>
          </p:spPr>
          <p:txBody>
            <a:bodyPr wrap="square" rtlCol="0">
              <a:spAutoFit/>
            </a:bodyPr>
            <a:lstStyle/>
            <a:p>
              <a:r>
                <a:rPr lang="en-AU" dirty="0" smtClean="0"/>
                <a:t>90°N</a:t>
              </a:r>
              <a:endParaRPr lang="en-AU" dirty="0"/>
            </a:p>
          </p:txBody>
        </p:sp>
        <p:sp>
          <p:nvSpPr>
            <p:cNvPr id="12" name="TextBox 11"/>
            <p:cNvSpPr txBox="1"/>
            <p:nvPr/>
          </p:nvSpPr>
          <p:spPr>
            <a:xfrm>
              <a:off x="1785918" y="1857364"/>
              <a:ext cx="714380" cy="369332"/>
            </a:xfrm>
            <a:prstGeom prst="rect">
              <a:avLst/>
            </a:prstGeom>
            <a:solidFill>
              <a:schemeClr val="bg1"/>
            </a:solidFill>
          </p:spPr>
          <p:txBody>
            <a:bodyPr wrap="square" rtlCol="0">
              <a:spAutoFit/>
            </a:bodyPr>
            <a:lstStyle/>
            <a:p>
              <a:r>
                <a:rPr lang="en-AU" dirty="0" smtClean="0"/>
                <a:t>45°N</a:t>
              </a:r>
              <a:endParaRPr lang="en-AU" dirty="0"/>
            </a:p>
          </p:txBody>
        </p:sp>
        <p:sp>
          <p:nvSpPr>
            <p:cNvPr id="13" name="TextBox 12"/>
            <p:cNvSpPr txBox="1"/>
            <p:nvPr/>
          </p:nvSpPr>
          <p:spPr>
            <a:xfrm>
              <a:off x="1785918" y="2428868"/>
              <a:ext cx="714380" cy="369332"/>
            </a:xfrm>
            <a:prstGeom prst="rect">
              <a:avLst/>
            </a:prstGeom>
            <a:solidFill>
              <a:schemeClr val="bg1"/>
            </a:solidFill>
          </p:spPr>
          <p:txBody>
            <a:bodyPr wrap="square" rtlCol="0">
              <a:spAutoFit/>
            </a:bodyPr>
            <a:lstStyle/>
            <a:p>
              <a:pPr algn="r"/>
              <a:r>
                <a:rPr lang="en-AU" dirty="0" smtClean="0"/>
                <a:t>0°</a:t>
              </a:r>
              <a:endParaRPr lang="en-AU" dirty="0"/>
            </a:p>
          </p:txBody>
        </p:sp>
        <p:sp>
          <p:nvSpPr>
            <p:cNvPr id="14" name="TextBox 13"/>
            <p:cNvSpPr txBox="1"/>
            <p:nvPr/>
          </p:nvSpPr>
          <p:spPr>
            <a:xfrm>
              <a:off x="1785918" y="3000372"/>
              <a:ext cx="714380" cy="369332"/>
            </a:xfrm>
            <a:prstGeom prst="rect">
              <a:avLst/>
            </a:prstGeom>
            <a:solidFill>
              <a:schemeClr val="bg1"/>
            </a:solidFill>
          </p:spPr>
          <p:txBody>
            <a:bodyPr wrap="square" rtlCol="0">
              <a:spAutoFit/>
            </a:bodyPr>
            <a:lstStyle/>
            <a:p>
              <a:r>
                <a:rPr lang="en-AU" dirty="0" smtClean="0"/>
                <a:t>45°S</a:t>
              </a:r>
              <a:endParaRPr lang="en-AU" dirty="0"/>
            </a:p>
          </p:txBody>
        </p:sp>
        <p:sp>
          <p:nvSpPr>
            <p:cNvPr id="15" name="TextBox 14"/>
            <p:cNvSpPr txBox="1"/>
            <p:nvPr/>
          </p:nvSpPr>
          <p:spPr>
            <a:xfrm>
              <a:off x="1785918" y="3571876"/>
              <a:ext cx="714380" cy="369332"/>
            </a:xfrm>
            <a:prstGeom prst="rect">
              <a:avLst/>
            </a:prstGeom>
            <a:solidFill>
              <a:schemeClr val="bg1"/>
            </a:solidFill>
          </p:spPr>
          <p:txBody>
            <a:bodyPr wrap="square" rtlCol="0">
              <a:spAutoFit/>
            </a:bodyPr>
            <a:lstStyle/>
            <a:p>
              <a:r>
                <a:rPr lang="en-AU" dirty="0" smtClean="0"/>
                <a:t>90°S</a:t>
              </a:r>
              <a:endParaRPr lang="en-AU" dirty="0"/>
            </a:p>
          </p:txBody>
        </p:sp>
        <p:sp>
          <p:nvSpPr>
            <p:cNvPr id="22" name="Rectangle 21"/>
            <p:cNvSpPr/>
            <p:nvPr/>
          </p:nvSpPr>
          <p:spPr>
            <a:xfrm>
              <a:off x="2357422" y="3857628"/>
              <a:ext cx="521497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6" name="Group 35"/>
          <p:cNvGrpSpPr/>
          <p:nvPr/>
        </p:nvGrpSpPr>
        <p:grpSpPr>
          <a:xfrm>
            <a:off x="1857356" y="3929066"/>
            <a:ext cx="5786478" cy="2928958"/>
            <a:chOff x="2028836" y="3929066"/>
            <a:chExt cx="5786478" cy="2928958"/>
          </a:xfrm>
        </p:grpSpPr>
        <p:pic>
          <p:nvPicPr>
            <p:cNvPr id="1027" name="Picture 3"/>
            <p:cNvPicPr>
              <a:picLocks noChangeAspect="1" noChangeArrowheads="1"/>
            </p:cNvPicPr>
            <p:nvPr/>
          </p:nvPicPr>
          <p:blipFill>
            <a:blip r:embed="rId5"/>
            <a:srcRect l="25446" t="26447" r="16071" b="25714"/>
            <a:stretch>
              <a:fillRect/>
            </a:stretch>
          </p:blipFill>
          <p:spPr bwMode="auto">
            <a:xfrm>
              <a:off x="2365230" y="4001808"/>
              <a:ext cx="5307208" cy="2713340"/>
            </a:xfrm>
            <a:prstGeom prst="rect">
              <a:avLst/>
            </a:prstGeom>
            <a:noFill/>
            <a:ln w="9525">
              <a:noFill/>
              <a:miter lim="800000"/>
              <a:headEnd/>
              <a:tailEnd/>
            </a:ln>
            <a:effectLst/>
          </p:spPr>
        </p:pic>
        <p:sp>
          <p:nvSpPr>
            <p:cNvPr id="17" name="TextBox 16"/>
            <p:cNvSpPr txBox="1"/>
            <p:nvPr/>
          </p:nvSpPr>
          <p:spPr>
            <a:xfrm>
              <a:off x="2028836" y="3929066"/>
              <a:ext cx="714380" cy="369332"/>
            </a:xfrm>
            <a:prstGeom prst="rect">
              <a:avLst/>
            </a:prstGeom>
            <a:solidFill>
              <a:schemeClr val="bg1"/>
            </a:solidFill>
          </p:spPr>
          <p:txBody>
            <a:bodyPr wrap="square" rtlCol="0">
              <a:spAutoFit/>
            </a:bodyPr>
            <a:lstStyle/>
            <a:p>
              <a:r>
                <a:rPr lang="en-AU" dirty="0" smtClean="0"/>
                <a:t>90°N</a:t>
              </a:r>
              <a:endParaRPr lang="en-AU" dirty="0"/>
            </a:p>
          </p:txBody>
        </p:sp>
        <p:sp>
          <p:nvSpPr>
            <p:cNvPr id="18" name="TextBox 17"/>
            <p:cNvSpPr txBox="1"/>
            <p:nvPr/>
          </p:nvSpPr>
          <p:spPr>
            <a:xfrm>
              <a:off x="2028836" y="4500594"/>
              <a:ext cx="714380" cy="369332"/>
            </a:xfrm>
            <a:prstGeom prst="rect">
              <a:avLst/>
            </a:prstGeom>
            <a:solidFill>
              <a:schemeClr val="bg1"/>
            </a:solidFill>
          </p:spPr>
          <p:txBody>
            <a:bodyPr wrap="square" rtlCol="0">
              <a:spAutoFit/>
            </a:bodyPr>
            <a:lstStyle/>
            <a:p>
              <a:r>
                <a:rPr lang="en-AU" dirty="0" smtClean="0"/>
                <a:t>45°N</a:t>
              </a:r>
              <a:endParaRPr lang="en-AU" dirty="0"/>
            </a:p>
          </p:txBody>
        </p:sp>
        <p:sp>
          <p:nvSpPr>
            <p:cNvPr id="19" name="TextBox 18"/>
            <p:cNvSpPr txBox="1"/>
            <p:nvPr/>
          </p:nvSpPr>
          <p:spPr>
            <a:xfrm>
              <a:off x="2028836" y="5072098"/>
              <a:ext cx="714380" cy="369332"/>
            </a:xfrm>
            <a:prstGeom prst="rect">
              <a:avLst/>
            </a:prstGeom>
            <a:solidFill>
              <a:schemeClr val="bg1"/>
            </a:solidFill>
          </p:spPr>
          <p:txBody>
            <a:bodyPr wrap="square" rtlCol="0">
              <a:spAutoFit/>
            </a:bodyPr>
            <a:lstStyle/>
            <a:p>
              <a:pPr algn="r"/>
              <a:r>
                <a:rPr lang="en-AU" dirty="0" smtClean="0"/>
                <a:t>0°</a:t>
              </a:r>
              <a:endParaRPr lang="en-AU" dirty="0"/>
            </a:p>
          </p:txBody>
        </p:sp>
        <p:sp>
          <p:nvSpPr>
            <p:cNvPr id="20" name="TextBox 19"/>
            <p:cNvSpPr txBox="1"/>
            <p:nvPr/>
          </p:nvSpPr>
          <p:spPr>
            <a:xfrm>
              <a:off x="2028836" y="5643602"/>
              <a:ext cx="714380" cy="369332"/>
            </a:xfrm>
            <a:prstGeom prst="rect">
              <a:avLst/>
            </a:prstGeom>
            <a:solidFill>
              <a:schemeClr val="bg1"/>
            </a:solidFill>
          </p:spPr>
          <p:txBody>
            <a:bodyPr wrap="square" rtlCol="0">
              <a:spAutoFit/>
            </a:bodyPr>
            <a:lstStyle/>
            <a:p>
              <a:r>
                <a:rPr lang="en-AU" dirty="0" smtClean="0"/>
                <a:t>45°S</a:t>
              </a:r>
              <a:endParaRPr lang="en-AU" dirty="0"/>
            </a:p>
          </p:txBody>
        </p:sp>
        <p:sp>
          <p:nvSpPr>
            <p:cNvPr id="21" name="TextBox 20"/>
            <p:cNvSpPr txBox="1"/>
            <p:nvPr/>
          </p:nvSpPr>
          <p:spPr>
            <a:xfrm>
              <a:off x="2028836" y="6215106"/>
              <a:ext cx="714380" cy="369332"/>
            </a:xfrm>
            <a:prstGeom prst="rect">
              <a:avLst/>
            </a:prstGeom>
            <a:solidFill>
              <a:schemeClr val="bg1"/>
            </a:solidFill>
          </p:spPr>
          <p:txBody>
            <a:bodyPr wrap="square" rtlCol="0">
              <a:spAutoFit/>
            </a:bodyPr>
            <a:lstStyle/>
            <a:p>
              <a:r>
                <a:rPr lang="en-AU" dirty="0" smtClean="0"/>
                <a:t>90°S</a:t>
              </a:r>
              <a:endParaRPr lang="en-AU" dirty="0"/>
            </a:p>
          </p:txBody>
        </p:sp>
        <p:sp>
          <p:nvSpPr>
            <p:cNvPr id="24" name="TextBox 23"/>
            <p:cNvSpPr txBox="1"/>
            <p:nvPr/>
          </p:nvSpPr>
          <p:spPr>
            <a:xfrm>
              <a:off x="7100934" y="6488692"/>
              <a:ext cx="714380" cy="369332"/>
            </a:xfrm>
            <a:prstGeom prst="rect">
              <a:avLst/>
            </a:prstGeom>
            <a:solidFill>
              <a:schemeClr val="bg1"/>
            </a:solidFill>
          </p:spPr>
          <p:txBody>
            <a:bodyPr wrap="square" rtlCol="0">
              <a:spAutoFit/>
            </a:bodyPr>
            <a:lstStyle/>
            <a:p>
              <a:r>
                <a:rPr lang="en-AU" dirty="0" smtClean="0"/>
                <a:t>180°</a:t>
              </a:r>
              <a:endParaRPr lang="en-AU" dirty="0"/>
            </a:p>
          </p:txBody>
        </p:sp>
        <p:sp>
          <p:nvSpPr>
            <p:cNvPr id="25" name="TextBox 24"/>
            <p:cNvSpPr txBox="1"/>
            <p:nvPr/>
          </p:nvSpPr>
          <p:spPr>
            <a:xfrm>
              <a:off x="6029364" y="6488668"/>
              <a:ext cx="714380" cy="369332"/>
            </a:xfrm>
            <a:prstGeom prst="rect">
              <a:avLst/>
            </a:prstGeom>
            <a:solidFill>
              <a:schemeClr val="bg1"/>
            </a:solidFill>
          </p:spPr>
          <p:txBody>
            <a:bodyPr wrap="square" rtlCol="0">
              <a:spAutoFit/>
            </a:bodyPr>
            <a:lstStyle/>
            <a:p>
              <a:r>
                <a:rPr lang="en-AU" dirty="0" smtClean="0"/>
                <a:t>90°E</a:t>
              </a:r>
              <a:endParaRPr lang="en-AU" dirty="0"/>
            </a:p>
          </p:txBody>
        </p:sp>
        <p:sp>
          <p:nvSpPr>
            <p:cNvPr id="26" name="TextBox 25"/>
            <p:cNvSpPr txBox="1"/>
            <p:nvPr/>
          </p:nvSpPr>
          <p:spPr>
            <a:xfrm>
              <a:off x="5029232" y="6488668"/>
              <a:ext cx="714380" cy="369332"/>
            </a:xfrm>
            <a:prstGeom prst="rect">
              <a:avLst/>
            </a:prstGeom>
            <a:solidFill>
              <a:schemeClr val="bg1"/>
            </a:solidFill>
          </p:spPr>
          <p:txBody>
            <a:bodyPr wrap="square" rtlCol="0">
              <a:spAutoFit/>
            </a:bodyPr>
            <a:lstStyle/>
            <a:p>
              <a:r>
                <a:rPr lang="en-AU" dirty="0" smtClean="0"/>
                <a:t>0°</a:t>
              </a:r>
              <a:endParaRPr lang="en-AU" dirty="0"/>
            </a:p>
          </p:txBody>
        </p:sp>
        <p:sp>
          <p:nvSpPr>
            <p:cNvPr id="27" name="TextBox 26"/>
            <p:cNvSpPr txBox="1"/>
            <p:nvPr/>
          </p:nvSpPr>
          <p:spPr>
            <a:xfrm>
              <a:off x="3671910" y="6488668"/>
              <a:ext cx="857256" cy="369332"/>
            </a:xfrm>
            <a:prstGeom prst="rect">
              <a:avLst/>
            </a:prstGeom>
            <a:solidFill>
              <a:schemeClr val="bg1"/>
            </a:solidFill>
          </p:spPr>
          <p:txBody>
            <a:bodyPr wrap="square" rtlCol="0">
              <a:spAutoFit/>
            </a:bodyPr>
            <a:lstStyle/>
            <a:p>
              <a:r>
                <a:rPr lang="en-AU" dirty="0" smtClean="0"/>
                <a:t>90°W</a:t>
              </a:r>
              <a:endParaRPr lang="en-AU" dirty="0"/>
            </a:p>
          </p:txBody>
        </p:sp>
        <p:sp>
          <p:nvSpPr>
            <p:cNvPr id="28" name="TextBox 27"/>
            <p:cNvSpPr txBox="1"/>
            <p:nvPr/>
          </p:nvSpPr>
          <p:spPr>
            <a:xfrm>
              <a:off x="2528902" y="6488668"/>
              <a:ext cx="857256" cy="369332"/>
            </a:xfrm>
            <a:prstGeom prst="rect">
              <a:avLst/>
            </a:prstGeom>
            <a:solidFill>
              <a:schemeClr val="bg1"/>
            </a:solidFill>
          </p:spPr>
          <p:txBody>
            <a:bodyPr wrap="square" rtlCol="0">
              <a:spAutoFit/>
            </a:bodyPr>
            <a:lstStyle/>
            <a:p>
              <a:r>
                <a:rPr lang="en-AU" dirty="0" smtClean="0"/>
                <a:t>180°</a:t>
              </a:r>
              <a:endParaRPr lang="en-AU" dirty="0"/>
            </a:p>
          </p:txBody>
        </p:sp>
      </p:grpSp>
      <p:sp>
        <p:nvSpPr>
          <p:cNvPr id="32" name="Rounded Rectangle 31"/>
          <p:cNvSpPr/>
          <p:nvPr/>
        </p:nvSpPr>
        <p:spPr>
          <a:xfrm>
            <a:off x="7572396" y="2357430"/>
            <a:ext cx="1357322" cy="71438"/>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ounded Rectangle 32"/>
          <p:cNvSpPr/>
          <p:nvPr/>
        </p:nvSpPr>
        <p:spPr>
          <a:xfrm>
            <a:off x="7572396" y="1571612"/>
            <a:ext cx="1357322" cy="714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p:cNvSpPr txBox="1"/>
          <p:nvPr/>
        </p:nvSpPr>
        <p:spPr>
          <a:xfrm>
            <a:off x="7572396" y="1643050"/>
            <a:ext cx="1285884" cy="369332"/>
          </a:xfrm>
          <a:prstGeom prst="rect">
            <a:avLst/>
          </a:prstGeom>
          <a:noFill/>
        </p:spPr>
        <p:txBody>
          <a:bodyPr wrap="square" rtlCol="0">
            <a:spAutoFit/>
          </a:bodyPr>
          <a:lstStyle/>
          <a:p>
            <a:r>
              <a:rPr lang="en-AU" dirty="0" smtClean="0">
                <a:solidFill>
                  <a:schemeClr val="tx2"/>
                </a:solidFill>
                <a:latin typeface="+mj-lt"/>
              </a:rPr>
              <a:t>MODERN</a:t>
            </a:r>
            <a:endParaRPr lang="en-AU" dirty="0">
              <a:solidFill>
                <a:schemeClr val="tx2"/>
              </a:solidFill>
              <a:latin typeface="+mj-lt"/>
            </a:endParaRPr>
          </a:p>
        </p:txBody>
      </p:sp>
      <p:sp>
        <p:nvSpPr>
          <p:cNvPr id="35" name="TextBox 34"/>
          <p:cNvSpPr txBox="1"/>
          <p:nvPr/>
        </p:nvSpPr>
        <p:spPr>
          <a:xfrm>
            <a:off x="7572396" y="2500306"/>
            <a:ext cx="1285884" cy="369332"/>
          </a:xfrm>
          <a:prstGeom prst="rect">
            <a:avLst/>
          </a:prstGeom>
          <a:noFill/>
        </p:spPr>
        <p:txBody>
          <a:bodyPr wrap="square" rtlCol="0">
            <a:spAutoFit/>
          </a:bodyPr>
          <a:lstStyle/>
          <a:p>
            <a:r>
              <a:rPr lang="en-AU" dirty="0" smtClean="0">
                <a:solidFill>
                  <a:schemeClr val="tx2"/>
                </a:solidFill>
                <a:latin typeface="+mj-lt"/>
              </a:rPr>
              <a:t>MIOCENE</a:t>
            </a:r>
            <a:endParaRPr lang="en-AU" dirty="0">
              <a:solidFill>
                <a:schemeClr val="tx2"/>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214282" y="285728"/>
            <a:ext cx="8715404" cy="1071570"/>
          </a:xfrm>
        </p:spPr>
        <p:txBody>
          <a:bodyPr>
            <a:normAutofit/>
          </a:bodyPr>
          <a:lstStyle/>
          <a:p>
            <a:pPr algn="ctr"/>
            <a:r>
              <a:rPr lang="en-AU" sz="4400" dirty="0" smtClean="0"/>
              <a:t>DJF – JJA surface temperature</a:t>
            </a:r>
            <a:endParaRPr lang="en-AU" sz="4400" dirty="0"/>
          </a:p>
        </p:txBody>
      </p:sp>
      <p:pic>
        <p:nvPicPr>
          <p:cNvPr id="7" name="Picture 6" descr="earth.jpg"/>
          <p:cNvPicPr>
            <a:picLocks noChangeAspect="1"/>
          </p:cNvPicPr>
          <p:nvPr/>
        </p:nvPicPr>
        <p:blipFill>
          <a:blip r:embed="rId2"/>
          <a:srcRect t="5472" r="40423" b="27363"/>
          <a:stretch>
            <a:fillRect/>
          </a:stretch>
        </p:blipFill>
        <p:spPr>
          <a:xfrm>
            <a:off x="8072462" y="5929330"/>
            <a:ext cx="929393" cy="785818"/>
          </a:xfrm>
          <a:prstGeom prst="rect">
            <a:avLst/>
          </a:prstGeom>
        </p:spPr>
      </p:pic>
      <p:pic>
        <p:nvPicPr>
          <p:cNvPr id="3075" name="Picture 3"/>
          <p:cNvPicPr>
            <a:picLocks noChangeAspect="1" noChangeArrowheads="1"/>
          </p:cNvPicPr>
          <p:nvPr/>
        </p:nvPicPr>
        <p:blipFill>
          <a:blip r:embed="rId3"/>
          <a:srcRect l="23660" t="30631" r="11607" b="22143"/>
          <a:stretch>
            <a:fillRect/>
          </a:stretch>
        </p:blipFill>
        <p:spPr bwMode="auto">
          <a:xfrm>
            <a:off x="2074500" y="3941208"/>
            <a:ext cx="5640073" cy="2571744"/>
          </a:xfrm>
          <a:prstGeom prst="rect">
            <a:avLst/>
          </a:prstGeom>
          <a:noFill/>
          <a:ln w="9525">
            <a:noFill/>
            <a:miter lim="800000"/>
            <a:headEnd/>
            <a:tailEnd/>
          </a:ln>
          <a:effectLst/>
        </p:spPr>
      </p:pic>
      <p:sp>
        <p:nvSpPr>
          <p:cNvPr id="9" name="TextBox 8"/>
          <p:cNvSpPr txBox="1"/>
          <p:nvPr/>
        </p:nvSpPr>
        <p:spPr>
          <a:xfrm>
            <a:off x="1713781" y="3857628"/>
            <a:ext cx="714380" cy="369332"/>
          </a:xfrm>
          <a:prstGeom prst="rect">
            <a:avLst/>
          </a:prstGeom>
          <a:solidFill>
            <a:schemeClr val="bg1"/>
          </a:solidFill>
        </p:spPr>
        <p:txBody>
          <a:bodyPr wrap="square" rtlCol="0">
            <a:spAutoFit/>
          </a:bodyPr>
          <a:lstStyle/>
          <a:p>
            <a:r>
              <a:rPr lang="en-AU" dirty="0" smtClean="0"/>
              <a:t>90°N</a:t>
            </a:r>
            <a:endParaRPr lang="en-AU" dirty="0"/>
          </a:p>
        </p:txBody>
      </p:sp>
      <p:sp>
        <p:nvSpPr>
          <p:cNvPr id="10" name="TextBox 9"/>
          <p:cNvSpPr txBox="1"/>
          <p:nvPr/>
        </p:nvSpPr>
        <p:spPr>
          <a:xfrm>
            <a:off x="1713781" y="4357694"/>
            <a:ext cx="714380" cy="369332"/>
          </a:xfrm>
          <a:prstGeom prst="rect">
            <a:avLst/>
          </a:prstGeom>
          <a:solidFill>
            <a:schemeClr val="bg1"/>
          </a:solidFill>
        </p:spPr>
        <p:txBody>
          <a:bodyPr wrap="square" rtlCol="0">
            <a:spAutoFit/>
          </a:bodyPr>
          <a:lstStyle/>
          <a:p>
            <a:r>
              <a:rPr lang="en-AU" dirty="0" smtClean="0"/>
              <a:t>45°N</a:t>
            </a:r>
            <a:endParaRPr lang="en-AU" dirty="0"/>
          </a:p>
        </p:txBody>
      </p:sp>
      <p:sp>
        <p:nvSpPr>
          <p:cNvPr id="11" name="TextBox 10"/>
          <p:cNvSpPr txBox="1"/>
          <p:nvPr/>
        </p:nvSpPr>
        <p:spPr>
          <a:xfrm>
            <a:off x="1713781" y="4941340"/>
            <a:ext cx="714380" cy="369332"/>
          </a:xfrm>
          <a:prstGeom prst="rect">
            <a:avLst/>
          </a:prstGeom>
          <a:solidFill>
            <a:schemeClr val="bg1"/>
          </a:solidFill>
        </p:spPr>
        <p:txBody>
          <a:bodyPr wrap="square" rtlCol="0">
            <a:spAutoFit/>
          </a:bodyPr>
          <a:lstStyle/>
          <a:p>
            <a:pPr algn="r"/>
            <a:r>
              <a:rPr lang="en-AU" dirty="0" smtClean="0"/>
              <a:t>0°</a:t>
            </a:r>
            <a:endParaRPr lang="en-AU" dirty="0"/>
          </a:p>
        </p:txBody>
      </p:sp>
      <p:sp>
        <p:nvSpPr>
          <p:cNvPr id="12" name="TextBox 11"/>
          <p:cNvSpPr txBox="1"/>
          <p:nvPr/>
        </p:nvSpPr>
        <p:spPr>
          <a:xfrm>
            <a:off x="1713781" y="5429264"/>
            <a:ext cx="714380" cy="369332"/>
          </a:xfrm>
          <a:prstGeom prst="rect">
            <a:avLst/>
          </a:prstGeom>
          <a:solidFill>
            <a:schemeClr val="bg1"/>
          </a:solidFill>
        </p:spPr>
        <p:txBody>
          <a:bodyPr wrap="square" rtlCol="0">
            <a:spAutoFit/>
          </a:bodyPr>
          <a:lstStyle/>
          <a:p>
            <a:r>
              <a:rPr lang="en-AU" dirty="0" smtClean="0"/>
              <a:t>45°S</a:t>
            </a:r>
            <a:endParaRPr lang="en-AU" dirty="0"/>
          </a:p>
        </p:txBody>
      </p:sp>
      <p:sp>
        <p:nvSpPr>
          <p:cNvPr id="13" name="TextBox 12"/>
          <p:cNvSpPr txBox="1"/>
          <p:nvPr/>
        </p:nvSpPr>
        <p:spPr>
          <a:xfrm>
            <a:off x="1713781" y="6000768"/>
            <a:ext cx="714380" cy="369332"/>
          </a:xfrm>
          <a:prstGeom prst="rect">
            <a:avLst/>
          </a:prstGeom>
          <a:solidFill>
            <a:schemeClr val="bg1"/>
          </a:solidFill>
        </p:spPr>
        <p:txBody>
          <a:bodyPr wrap="square" rtlCol="0">
            <a:spAutoFit/>
          </a:bodyPr>
          <a:lstStyle/>
          <a:p>
            <a:r>
              <a:rPr lang="en-AU" dirty="0" smtClean="0"/>
              <a:t>90°S</a:t>
            </a:r>
            <a:endParaRPr lang="en-AU" dirty="0"/>
          </a:p>
        </p:txBody>
      </p:sp>
      <p:sp>
        <p:nvSpPr>
          <p:cNvPr id="20" name="TextBox 19"/>
          <p:cNvSpPr txBox="1"/>
          <p:nvPr/>
        </p:nvSpPr>
        <p:spPr>
          <a:xfrm>
            <a:off x="6428689" y="6274378"/>
            <a:ext cx="714380" cy="369332"/>
          </a:xfrm>
          <a:prstGeom prst="rect">
            <a:avLst/>
          </a:prstGeom>
          <a:solidFill>
            <a:schemeClr val="bg1"/>
          </a:solidFill>
        </p:spPr>
        <p:txBody>
          <a:bodyPr wrap="square" rtlCol="0">
            <a:spAutoFit/>
          </a:bodyPr>
          <a:lstStyle/>
          <a:p>
            <a:r>
              <a:rPr lang="en-AU" dirty="0" smtClean="0"/>
              <a:t>180°</a:t>
            </a:r>
            <a:endParaRPr lang="en-AU" dirty="0"/>
          </a:p>
        </p:txBody>
      </p:sp>
      <p:sp>
        <p:nvSpPr>
          <p:cNvPr id="21" name="TextBox 20"/>
          <p:cNvSpPr txBox="1"/>
          <p:nvPr/>
        </p:nvSpPr>
        <p:spPr>
          <a:xfrm>
            <a:off x="5428557" y="6274378"/>
            <a:ext cx="714380" cy="369332"/>
          </a:xfrm>
          <a:prstGeom prst="rect">
            <a:avLst/>
          </a:prstGeom>
          <a:solidFill>
            <a:schemeClr val="bg1"/>
          </a:solidFill>
        </p:spPr>
        <p:txBody>
          <a:bodyPr wrap="square" rtlCol="0">
            <a:spAutoFit/>
          </a:bodyPr>
          <a:lstStyle/>
          <a:p>
            <a:r>
              <a:rPr lang="en-AU" dirty="0" smtClean="0"/>
              <a:t>90°E</a:t>
            </a:r>
            <a:endParaRPr lang="en-AU" dirty="0"/>
          </a:p>
        </p:txBody>
      </p:sp>
      <p:sp>
        <p:nvSpPr>
          <p:cNvPr id="22" name="TextBox 21"/>
          <p:cNvSpPr txBox="1"/>
          <p:nvPr/>
        </p:nvSpPr>
        <p:spPr>
          <a:xfrm>
            <a:off x="4499863" y="6274378"/>
            <a:ext cx="714380" cy="369332"/>
          </a:xfrm>
          <a:prstGeom prst="rect">
            <a:avLst/>
          </a:prstGeom>
          <a:solidFill>
            <a:schemeClr val="bg1"/>
          </a:solidFill>
        </p:spPr>
        <p:txBody>
          <a:bodyPr wrap="square" rtlCol="0">
            <a:spAutoFit/>
          </a:bodyPr>
          <a:lstStyle/>
          <a:p>
            <a:r>
              <a:rPr lang="en-AU" dirty="0" smtClean="0"/>
              <a:t>0°</a:t>
            </a:r>
            <a:endParaRPr lang="en-AU" dirty="0"/>
          </a:p>
        </p:txBody>
      </p:sp>
      <p:sp>
        <p:nvSpPr>
          <p:cNvPr id="23" name="TextBox 22"/>
          <p:cNvSpPr txBox="1"/>
          <p:nvPr/>
        </p:nvSpPr>
        <p:spPr>
          <a:xfrm>
            <a:off x="3213979" y="6286520"/>
            <a:ext cx="857256" cy="369332"/>
          </a:xfrm>
          <a:prstGeom prst="rect">
            <a:avLst/>
          </a:prstGeom>
          <a:solidFill>
            <a:schemeClr val="bg1"/>
          </a:solidFill>
        </p:spPr>
        <p:txBody>
          <a:bodyPr wrap="square" rtlCol="0">
            <a:spAutoFit/>
          </a:bodyPr>
          <a:lstStyle/>
          <a:p>
            <a:r>
              <a:rPr lang="en-AU" dirty="0" smtClean="0"/>
              <a:t>90°W</a:t>
            </a:r>
            <a:endParaRPr lang="en-AU" dirty="0"/>
          </a:p>
        </p:txBody>
      </p:sp>
      <p:sp>
        <p:nvSpPr>
          <p:cNvPr id="24" name="TextBox 23"/>
          <p:cNvSpPr txBox="1"/>
          <p:nvPr/>
        </p:nvSpPr>
        <p:spPr>
          <a:xfrm>
            <a:off x="2142409" y="6286520"/>
            <a:ext cx="857256" cy="369332"/>
          </a:xfrm>
          <a:prstGeom prst="rect">
            <a:avLst/>
          </a:prstGeom>
          <a:solidFill>
            <a:schemeClr val="bg1"/>
          </a:solidFill>
        </p:spPr>
        <p:txBody>
          <a:bodyPr wrap="square" rtlCol="0">
            <a:spAutoFit/>
          </a:bodyPr>
          <a:lstStyle/>
          <a:p>
            <a:r>
              <a:rPr lang="en-AU" dirty="0" smtClean="0"/>
              <a:t>180°</a:t>
            </a:r>
            <a:endParaRPr lang="en-AU" dirty="0"/>
          </a:p>
        </p:txBody>
      </p:sp>
      <p:grpSp>
        <p:nvGrpSpPr>
          <p:cNvPr id="26" name="Group 25"/>
          <p:cNvGrpSpPr/>
          <p:nvPr/>
        </p:nvGrpSpPr>
        <p:grpSpPr>
          <a:xfrm>
            <a:off x="1713781" y="1357298"/>
            <a:ext cx="5932883" cy="2571768"/>
            <a:chOff x="1428728" y="1357298"/>
            <a:chExt cx="5932883" cy="2571768"/>
          </a:xfrm>
        </p:grpSpPr>
        <p:pic>
          <p:nvPicPr>
            <p:cNvPr id="3074" name="Picture 2"/>
            <p:cNvPicPr>
              <a:picLocks noChangeAspect="1" noChangeArrowheads="1"/>
            </p:cNvPicPr>
            <p:nvPr/>
          </p:nvPicPr>
          <p:blipFill>
            <a:blip r:embed="rId4"/>
            <a:srcRect l="23661" t="29451" r="12053" b="25714"/>
            <a:stretch>
              <a:fillRect/>
            </a:stretch>
          </p:blipFill>
          <p:spPr bwMode="auto">
            <a:xfrm>
              <a:off x="1789447" y="1500174"/>
              <a:ext cx="5572164" cy="2428892"/>
            </a:xfrm>
            <a:prstGeom prst="rect">
              <a:avLst/>
            </a:prstGeom>
            <a:noFill/>
            <a:ln w="9525">
              <a:noFill/>
              <a:miter lim="800000"/>
              <a:headEnd/>
              <a:tailEnd/>
            </a:ln>
            <a:effectLst/>
          </p:spPr>
        </p:pic>
        <p:sp>
          <p:nvSpPr>
            <p:cNvPr id="14" name="TextBox 13"/>
            <p:cNvSpPr txBox="1"/>
            <p:nvPr/>
          </p:nvSpPr>
          <p:spPr>
            <a:xfrm>
              <a:off x="1428728" y="1357298"/>
              <a:ext cx="714380" cy="369332"/>
            </a:xfrm>
            <a:prstGeom prst="rect">
              <a:avLst/>
            </a:prstGeom>
            <a:solidFill>
              <a:schemeClr val="bg1"/>
            </a:solidFill>
          </p:spPr>
          <p:txBody>
            <a:bodyPr wrap="square" rtlCol="0">
              <a:spAutoFit/>
            </a:bodyPr>
            <a:lstStyle/>
            <a:p>
              <a:r>
                <a:rPr lang="en-AU" dirty="0" smtClean="0"/>
                <a:t>90°N</a:t>
              </a:r>
              <a:endParaRPr lang="en-AU" dirty="0"/>
            </a:p>
          </p:txBody>
        </p:sp>
        <p:sp>
          <p:nvSpPr>
            <p:cNvPr id="15" name="TextBox 14"/>
            <p:cNvSpPr txBox="1"/>
            <p:nvPr/>
          </p:nvSpPr>
          <p:spPr>
            <a:xfrm>
              <a:off x="1428728" y="1857364"/>
              <a:ext cx="714380" cy="369332"/>
            </a:xfrm>
            <a:prstGeom prst="rect">
              <a:avLst/>
            </a:prstGeom>
            <a:solidFill>
              <a:schemeClr val="bg1"/>
            </a:solidFill>
          </p:spPr>
          <p:txBody>
            <a:bodyPr wrap="square" rtlCol="0">
              <a:spAutoFit/>
            </a:bodyPr>
            <a:lstStyle/>
            <a:p>
              <a:r>
                <a:rPr lang="en-AU" dirty="0" smtClean="0"/>
                <a:t>45°N</a:t>
              </a:r>
              <a:endParaRPr lang="en-AU" dirty="0"/>
            </a:p>
          </p:txBody>
        </p:sp>
        <p:sp>
          <p:nvSpPr>
            <p:cNvPr id="16" name="TextBox 15"/>
            <p:cNvSpPr txBox="1"/>
            <p:nvPr/>
          </p:nvSpPr>
          <p:spPr>
            <a:xfrm>
              <a:off x="1428728" y="2441010"/>
              <a:ext cx="714380" cy="369332"/>
            </a:xfrm>
            <a:prstGeom prst="rect">
              <a:avLst/>
            </a:prstGeom>
            <a:solidFill>
              <a:schemeClr val="bg1"/>
            </a:solidFill>
          </p:spPr>
          <p:txBody>
            <a:bodyPr wrap="square" rtlCol="0">
              <a:spAutoFit/>
            </a:bodyPr>
            <a:lstStyle/>
            <a:p>
              <a:pPr algn="r"/>
              <a:r>
                <a:rPr lang="en-AU" dirty="0" smtClean="0"/>
                <a:t>0°</a:t>
              </a:r>
              <a:endParaRPr lang="en-AU" dirty="0"/>
            </a:p>
          </p:txBody>
        </p:sp>
        <p:sp>
          <p:nvSpPr>
            <p:cNvPr id="17" name="TextBox 16"/>
            <p:cNvSpPr txBox="1"/>
            <p:nvPr/>
          </p:nvSpPr>
          <p:spPr>
            <a:xfrm>
              <a:off x="1428728" y="2928934"/>
              <a:ext cx="714380" cy="369332"/>
            </a:xfrm>
            <a:prstGeom prst="rect">
              <a:avLst/>
            </a:prstGeom>
            <a:solidFill>
              <a:schemeClr val="bg1"/>
            </a:solidFill>
          </p:spPr>
          <p:txBody>
            <a:bodyPr wrap="square" rtlCol="0">
              <a:spAutoFit/>
            </a:bodyPr>
            <a:lstStyle/>
            <a:p>
              <a:r>
                <a:rPr lang="en-AU" dirty="0" smtClean="0"/>
                <a:t>45°S</a:t>
              </a:r>
              <a:endParaRPr lang="en-AU" dirty="0"/>
            </a:p>
          </p:txBody>
        </p:sp>
        <p:sp>
          <p:nvSpPr>
            <p:cNvPr id="18" name="TextBox 17"/>
            <p:cNvSpPr txBox="1"/>
            <p:nvPr/>
          </p:nvSpPr>
          <p:spPr>
            <a:xfrm>
              <a:off x="1428728" y="3500438"/>
              <a:ext cx="714380" cy="369332"/>
            </a:xfrm>
            <a:prstGeom prst="rect">
              <a:avLst/>
            </a:prstGeom>
            <a:solidFill>
              <a:schemeClr val="bg1"/>
            </a:solidFill>
          </p:spPr>
          <p:txBody>
            <a:bodyPr wrap="square" rtlCol="0">
              <a:spAutoFit/>
            </a:bodyPr>
            <a:lstStyle/>
            <a:p>
              <a:r>
                <a:rPr lang="en-AU" dirty="0" smtClean="0"/>
                <a:t>90°S</a:t>
              </a:r>
              <a:endParaRPr lang="en-AU" dirty="0"/>
            </a:p>
          </p:txBody>
        </p:sp>
        <p:sp>
          <p:nvSpPr>
            <p:cNvPr id="25" name="Rectangle 24"/>
            <p:cNvSpPr/>
            <p:nvPr/>
          </p:nvSpPr>
          <p:spPr>
            <a:xfrm>
              <a:off x="2143108" y="3786190"/>
              <a:ext cx="4714908"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8" name="TextBox 27"/>
          <p:cNvSpPr txBox="1"/>
          <p:nvPr/>
        </p:nvSpPr>
        <p:spPr>
          <a:xfrm>
            <a:off x="357158" y="4000504"/>
            <a:ext cx="1357322" cy="369332"/>
          </a:xfrm>
          <a:prstGeom prst="rect">
            <a:avLst/>
          </a:prstGeom>
          <a:noFill/>
        </p:spPr>
        <p:txBody>
          <a:bodyPr wrap="square" rtlCol="0">
            <a:spAutoFit/>
          </a:bodyPr>
          <a:lstStyle/>
          <a:p>
            <a:r>
              <a:rPr lang="en-AU" dirty="0" smtClean="0">
                <a:solidFill>
                  <a:schemeClr val="tx2"/>
                </a:solidFill>
                <a:latin typeface="+mj-lt"/>
              </a:rPr>
              <a:t>MIOCENE</a:t>
            </a:r>
            <a:endParaRPr lang="en-AU" dirty="0">
              <a:solidFill>
                <a:schemeClr val="tx2"/>
              </a:solidFill>
              <a:latin typeface="+mj-lt"/>
            </a:endParaRPr>
          </a:p>
        </p:txBody>
      </p:sp>
      <p:sp>
        <p:nvSpPr>
          <p:cNvPr id="29" name="TextBox 28"/>
          <p:cNvSpPr txBox="1"/>
          <p:nvPr/>
        </p:nvSpPr>
        <p:spPr>
          <a:xfrm>
            <a:off x="357158" y="1500174"/>
            <a:ext cx="1357322" cy="369332"/>
          </a:xfrm>
          <a:prstGeom prst="rect">
            <a:avLst/>
          </a:prstGeom>
          <a:noFill/>
        </p:spPr>
        <p:txBody>
          <a:bodyPr wrap="square" rtlCol="0">
            <a:spAutoFit/>
          </a:bodyPr>
          <a:lstStyle/>
          <a:p>
            <a:r>
              <a:rPr lang="en-AU" dirty="0" smtClean="0">
                <a:solidFill>
                  <a:schemeClr val="tx2"/>
                </a:solidFill>
                <a:latin typeface="+mj-lt"/>
              </a:rPr>
              <a:t>MODERN</a:t>
            </a:r>
            <a:endParaRPr lang="en-AU" dirty="0">
              <a:solidFill>
                <a:schemeClr val="tx2"/>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796086"/>
          </a:xfrm>
        </p:spPr>
        <p:txBody>
          <a:bodyPr>
            <a:normAutofit fontScale="90000"/>
          </a:bodyPr>
          <a:lstStyle/>
          <a:p>
            <a:pPr algn="ctr"/>
            <a:r>
              <a:rPr lang="en-AU" sz="4400" dirty="0" smtClean="0"/>
              <a:t>June-July-August atmospheric temperature</a:t>
            </a:r>
            <a:endParaRPr lang="en-AU" sz="4400" dirty="0"/>
          </a:p>
        </p:txBody>
      </p:sp>
      <p:pic>
        <p:nvPicPr>
          <p:cNvPr id="8" name="Picture 7" descr="earth.jpg"/>
          <p:cNvPicPr>
            <a:picLocks noChangeAspect="1"/>
          </p:cNvPicPr>
          <p:nvPr/>
        </p:nvPicPr>
        <p:blipFill>
          <a:blip r:embed="rId2"/>
          <a:srcRect t="5472" r="40423" b="27363"/>
          <a:stretch>
            <a:fillRect/>
          </a:stretch>
        </p:blipFill>
        <p:spPr>
          <a:xfrm>
            <a:off x="8072462" y="5929330"/>
            <a:ext cx="929393" cy="785818"/>
          </a:xfrm>
          <a:prstGeom prst="rect">
            <a:avLst/>
          </a:prstGeom>
        </p:spPr>
      </p:pic>
      <p:grpSp>
        <p:nvGrpSpPr>
          <p:cNvPr id="12" name="Group 11"/>
          <p:cNvGrpSpPr/>
          <p:nvPr/>
        </p:nvGrpSpPr>
        <p:grpSpPr>
          <a:xfrm>
            <a:off x="71406" y="1571612"/>
            <a:ext cx="8929686" cy="4941364"/>
            <a:chOff x="71470" y="1571612"/>
            <a:chExt cx="8929686" cy="4941364"/>
          </a:xfrm>
        </p:grpSpPr>
        <p:pic>
          <p:nvPicPr>
            <p:cNvPr id="2051" name="Picture 3"/>
            <p:cNvPicPr>
              <a:picLocks noChangeAspect="1" noChangeArrowheads="1"/>
            </p:cNvPicPr>
            <p:nvPr/>
          </p:nvPicPr>
          <p:blipFill>
            <a:blip r:embed="rId3"/>
            <a:srcRect l="8482" t="19285" r="6696" b="26428"/>
            <a:stretch>
              <a:fillRect/>
            </a:stretch>
          </p:blipFill>
          <p:spPr bwMode="auto">
            <a:xfrm>
              <a:off x="71470" y="1714488"/>
              <a:ext cx="8929686" cy="3571900"/>
            </a:xfrm>
            <a:prstGeom prst="rect">
              <a:avLst/>
            </a:prstGeom>
            <a:noFill/>
            <a:ln w="9525">
              <a:noFill/>
              <a:miter lim="800000"/>
              <a:headEnd/>
              <a:tailEnd/>
            </a:ln>
            <a:effectLst/>
          </p:spPr>
        </p:pic>
        <p:sp>
          <p:nvSpPr>
            <p:cNvPr id="6" name="TextBox 5"/>
            <p:cNvSpPr txBox="1"/>
            <p:nvPr/>
          </p:nvSpPr>
          <p:spPr>
            <a:xfrm>
              <a:off x="785786" y="1571612"/>
              <a:ext cx="2357454" cy="400110"/>
            </a:xfrm>
            <a:prstGeom prst="rect">
              <a:avLst/>
            </a:prstGeom>
            <a:solidFill>
              <a:schemeClr val="bg1"/>
            </a:solidFill>
          </p:spPr>
          <p:txBody>
            <a:bodyPr wrap="square" rtlCol="0">
              <a:spAutoFit/>
            </a:bodyPr>
            <a:lstStyle/>
            <a:p>
              <a:r>
                <a:rPr lang="en-AU" sz="2000" dirty="0" smtClean="0">
                  <a:solidFill>
                    <a:schemeClr val="tx2"/>
                  </a:solidFill>
                  <a:latin typeface="+mj-lt"/>
                </a:rPr>
                <a:t>MODERN</a:t>
              </a:r>
              <a:endParaRPr lang="en-AU" sz="2000" dirty="0">
                <a:solidFill>
                  <a:schemeClr val="tx2"/>
                </a:solidFill>
                <a:latin typeface="+mj-lt"/>
              </a:endParaRPr>
            </a:p>
          </p:txBody>
        </p:sp>
        <p:sp>
          <p:nvSpPr>
            <p:cNvPr id="7" name="TextBox 6"/>
            <p:cNvSpPr txBox="1"/>
            <p:nvPr/>
          </p:nvSpPr>
          <p:spPr>
            <a:xfrm>
              <a:off x="3214678" y="6143644"/>
              <a:ext cx="2571768" cy="369332"/>
            </a:xfrm>
            <a:prstGeom prst="rect">
              <a:avLst/>
            </a:prstGeom>
            <a:solidFill>
              <a:schemeClr val="bg1"/>
            </a:solidFill>
          </p:spPr>
          <p:txBody>
            <a:bodyPr wrap="square" rtlCol="0">
              <a:spAutoFit/>
            </a:bodyPr>
            <a:lstStyle/>
            <a:p>
              <a:pPr algn="ctr"/>
              <a:r>
                <a:rPr lang="en-AU" dirty="0" smtClean="0">
                  <a:latin typeface="+mj-lt"/>
                </a:rPr>
                <a:t>TEMPERATURE (°C)</a:t>
              </a:r>
              <a:endParaRPr lang="en-AU" dirty="0">
                <a:latin typeface="+mj-lt"/>
              </a:endParaRPr>
            </a:p>
          </p:txBody>
        </p:sp>
        <p:pic>
          <p:nvPicPr>
            <p:cNvPr id="2050" name="Picture 2"/>
            <p:cNvPicPr>
              <a:picLocks noChangeAspect="1" noChangeArrowheads="1"/>
            </p:cNvPicPr>
            <p:nvPr/>
          </p:nvPicPr>
          <p:blipFill>
            <a:blip r:embed="rId4"/>
            <a:srcRect/>
            <a:stretch>
              <a:fillRect/>
            </a:stretch>
          </p:blipFill>
          <p:spPr bwMode="auto">
            <a:xfrm>
              <a:off x="2786050" y="5500702"/>
              <a:ext cx="3500462" cy="633249"/>
            </a:xfrm>
            <a:prstGeom prst="rect">
              <a:avLst/>
            </a:prstGeom>
            <a:noFill/>
            <a:ln w="9525">
              <a:noFill/>
              <a:miter lim="800000"/>
              <a:headEnd/>
              <a:tailEnd/>
            </a:ln>
            <a:effectLst/>
          </p:spPr>
        </p:pic>
        <p:sp>
          <p:nvSpPr>
            <p:cNvPr id="10" name="TextBox 9"/>
            <p:cNvSpPr txBox="1"/>
            <p:nvPr/>
          </p:nvSpPr>
          <p:spPr>
            <a:xfrm>
              <a:off x="1714480" y="5214950"/>
              <a:ext cx="1785950" cy="369332"/>
            </a:xfrm>
            <a:prstGeom prst="rect">
              <a:avLst/>
            </a:prstGeom>
            <a:noFill/>
          </p:spPr>
          <p:txBody>
            <a:bodyPr wrap="square" rtlCol="0">
              <a:spAutoFit/>
            </a:bodyPr>
            <a:lstStyle/>
            <a:p>
              <a:r>
                <a:rPr lang="en-AU" dirty="0" smtClean="0">
                  <a:latin typeface="+mj-lt"/>
                </a:rPr>
                <a:t>LATITUDE</a:t>
              </a:r>
              <a:endParaRPr lang="en-AU" dirty="0">
                <a:latin typeface="+mj-lt"/>
              </a:endParaRPr>
            </a:p>
          </p:txBody>
        </p:sp>
        <p:sp>
          <p:nvSpPr>
            <p:cNvPr id="11" name="TextBox 10"/>
            <p:cNvSpPr txBox="1"/>
            <p:nvPr/>
          </p:nvSpPr>
          <p:spPr>
            <a:xfrm>
              <a:off x="6357950" y="5214950"/>
              <a:ext cx="1785950" cy="369332"/>
            </a:xfrm>
            <a:prstGeom prst="rect">
              <a:avLst/>
            </a:prstGeom>
            <a:noFill/>
          </p:spPr>
          <p:txBody>
            <a:bodyPr wrap="square" rtlCol="0">
              <a:spAutoFit/>
            </a:bodyPr>
            <a:lstStyle/>
            <a:p>
              <a:r>
                <a:rPr lang="en-AU" dirty="0" smtClean="0">
                  <a:latin typeface="+mj-lt"/>
                </a:rPr>
                <a:t>LATITUDE</a:t>
              </a:r>
              <a:endParaRPr lang="en-AU" dirty="0">
                <a:latin typeface="+mj-lt"/>
              </a:endParaRPr>
            </a:p>
          </p:txBody>
        </p:sp>
      </p:grpSp>
      <p:sp>
        <p:nvSpPr>
          <p:cNvPr id="13" name="TextBox 12"/>
          <p:cNvSpPr txBox="1"/>
          <p:nvPr/>
        </p:nvSpPr>
        <p:spPr>
          <a:xfrm>
            <a:off x="5357818" y="1571612"/>
            <a:ext cx="2357454" cy="400110"/>
          </a:xfrm>
          <a:prstGeom prst="rect">
            <a:avLst/>
          </a:prstGeom>
          <a:solidFill>
            <a:schemeClr val="bg1"/>
          </a:solidFill>
        </p:spPr>
        <p:txBody>
          <a:bodyPr wrap="square" rtlCol="0">
            <a:spAutoFit/>
          </a:bodyPr>
          <a:lstStyle/>
          <a:p>
            <a:r>
              <a:rPr lang="en-AU" sz="2000" dirty="0" smtClean="0">
                <a:solidFill>
                  <a:schemeClr val="tx2"/>
                </a:solidFill>
                <a:latin typeface="+mj-lt"/>
              </a:rPr>
              <a:t>MIOCENE</a:t>
            </a:r>
            <a:endParaRPr lang="en-AU" sz="2000" dirty="0">
              <a:solidFill>
                <a:schemeClr val="tx2"/>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500042"/>
            <a:ext cx="8229600" cy="785818"/>
          </a:xfrm>
        </p:spPr>
        <p:txBody>
          <a:bodyPr>
            <a:normAutofit/>
          </a:bodyPr>
          <a:lstStyle/>
          <a:p>
            <a:pPr algn="ctr"/>
            <a:r>
              <a:rPr lang="en-AU" sz="4400" dirty="0" smtClean="0"/>
              <a:t>Annual surface temperature</a:t>
            </a:r>
            <a:endParaRPr lang="en-AU" sz="4400" dirty="0"/>
          </a:p>
        </p:txBody>
      </p:sp>
      <p:pic>
        <p:nvPicPr>
          <p:cNvPr id="7" name="Picture 6" descr="earth.jpg"/>
          <p:cNvPicPr>
            <a:picLocks noChangeAspect="1"/>
          </p:cNvPicPr>
          <p:nvPr/>
        </p:nvPicPr>
        <p:blipFill>
          <a:blip r:embed="rId2"/>
          <a:srcRect t="5472" r="40423" b="27363"/>
          <a:stretch>
            <a:fillRect/>
          </a:stretch>
        </p:blipFill>
        <p:spPr>
          <a:xfrm>
            <a:off x="8072462" y="5929330"/>
            <a:ext cx="929393" cy="785818"/>
          </a:xfrm>
          <a:prstGeom prst="rect">
            <a:avLst/>
          </a:prstGeom>
        </p:spPr>
      </p:pic>
      <p:pic>
        <p:nvPicPr>
          <p:cNvPr id="3076" name="Picture 4"/>
          <p:cNvPicPr>
            <a:picLocks noChangeAspect="1" noChangeArrowheads="1"/>
          </p:cNvPicPr>
          <p:nvPr/>
        </p:nvPicPr>
        <p:blipFill>
          <a:blip r:embed="rId3"/>
          <a:srcRect l="23661" t="25844" r="21237" b="29286"/>
          <a:stretch>
            <a:fillRect/>
          </a:stretch>
        </p:blipFill>
        <p:spPr bwMode="auto">
          <a:xfrm>
            <a:off x="2071670" y="3950884"/>
            <a:ext cx="5214974" cy="2686475"/>
          </a:xfrm>
          <a:prstGeom prst="rect">
            <a:avLst/>
          </a:prstGeom>
          <a:noFill/>
          <a:ln w="9525">
            <a:noFill/>
            <a:miter lim="800000"/>
            <a:headEnd/>
            <a:tailEnd/>
          </a:ln>
          <a:effectLst/>
        </p:spPr>
      </p:pic>
      <p:sp>
        <p:nvSpPr>
          <p:cNvPr id="8" name="TextBox 7"/>
          <p:cNvSpPr txBox="1"/>
          <p:nvPr/>
        </p:nvSpPr>
        <p:spPr>
          <a:xfrm>
            <a:off x="1714480" y="3857628"/>
            <a:ext cx="714380" cy="369332"/>
          </a:xfrm>
          <a:prstGeom prst="rect">
            <a:avLst/>
          </a:prstGeom>
          <a:solidFill>
            <a:schemeClr val="bg1"/>
          </a:solidFill>
        </p:spPr>
        <p:txBody>
          <a:bodyPr wrap="square" rtlCol="0">
            <a:spAutoFit/>
          </a:bodyPr>
          <a:lstStyle/>
          <a:p>
            <a:r>
              <a:rPr lang="en-AU" dirty="0" smtClean="0"/>
              <a:t>90°N</a:t>
            </a:r>
            <a:endParaRPr lang="en-AU" dirty="0"/>
          </a:p>
        </p:txBody>
      </p:sp>
      <p:sp>
        <p:nvSpPr>
          <p:cNvPr id="9" name="TextBox 8"/>
          <p:cNvSpPr txBox="1"/>
          <p:nvPr/>
        </p:nvSpPr>
        <p:spPr>
          <a:xfrm>
            <a:off x="1714480" y="4429132"/>
            <a:ext cx="714380" cy="369332"/>
          </a:xfrm>
          <a:prstGeom prst="rect">
            <a:avLst/>
          </a:prstGeom>
          <a:solidFill>
            <a:schemeClr val="bg1"/>
          </a:solidFill>
        </p:spPr>
        <p:txBody>
          <a:bodyPr wrap="square" rtlCol="0">
            <a:spAutoFit/>
          </a:bodyPr>
          <a:lstStyle/>
          <a:p>
            <a:r>
              <a:rPr lang="en-AU" dirty="0" smtClean="0"/>
              <a:t>45°N</a:t>
            </a:r>
            <a:endParaRPr lang="en-AU" dirty="0"/>
          </a:p>
        </p:txBody>
      </p:sp>
      <p:sp>
        <p:nvSpPr>
          <p:cNvPr id="10" name="TextBox 9"/>
          <p:cNvSpPr txBox="1"/>
          <p:nvPr/>
        </p:nvSpPr>
        <p:spPr>
          <a:xfrm>
            <a:off x="1714480" y="5000636"/>
            <a:ext cx="714380" cy="369332"/>
          </a:xfrm>
          <a:prstGeom prst="rect">
            <a:avLst/>
          </a:prstGeom>
          <a:solidFill>
            <a:schemeClr val="bg1"/>
          </a:solidFill>
        </p:spPr>
        <p:txBody>
          <a:bodyPr wrap="square" rtlCol="0">
            <a:spAutoFit/>
          </a:bodyPr>
          <a:lstStyle/>
          <a:p>
            <a:pPr algn="r"/>
            <a:r>
              <a:rPr lang="en-AU" dirty="0" smtClean="0"/>
              <a:t>0°</a:t>
            </a:r>
            <a:endParaRPr lang="en-AU" dirty="0"/>
          </a:p>
        </p:txBody>
      </p:sp>
      <p:sp>
        <p:nvSpPr>
          <p:cNvPr id="11" name="TextBox 10"/>
          <p:cNvSpPr txBox="1"/>
          <p:nvPr/>
        </p:nvSpPr>
        <p:spPr>
          <a:xfrm>
            <a:off x="1714480" y="5572140"/>
            <a:ext cx="714380" cy="369332"/>
          </a:xfrm>
          <a:prstGeom prst="rect">
            <a:avLst/>
          </a:prstGeom>
          <a:solidFill>
            <a:schemeClr val="bg1"/>
          </a:solidFill>
        </p:spPr>
        <p:txBody>
          <a:bodyPr wrap="square" rtlCol="0">
            <a:spAutoFit/>
          </a:bodyPr>
          <a:lstStyle/>
          <a:p>
            <a:r>
              <a:rPr lang="en-AU" dirty="0" smtClean="0"/>
              <a:t>45°S</a:t>
            </a:r>
            <a:endParaRPr lang="en-AU" dirty="0"/>
          </a:p>
        </p:txBody>
      </p:sp>
      <p:sp>
        <p:nvSpPr>
          <p:cNvPr id="12" name="TextBox 11"/>
          <p:cNvSpPr txBox="1"/>
          <p:nvPr/>
        </p:nvSpPr>
        <p:spPr>
          <a:xfrm>
            <a:off x="1714480" y="6143644"/>
            <a:ext cx="714380" cy="369332"/>
          </a:xfrm>
          <a:prstGeom prst="rect">
            <a:avLst/>
          </a:prstGeom>
          <a:solidFill>
            <a:schemeClr val="bg1"/>
          </a:solidFill>
        </p:spPr>
        <p:txBody>
          <a:bodyPr wrap="square" rtlCol="0">
            <a:spAutoFit/>
          </a:bodyPr>
          <a:lstStyle/>
          <a:p>
            <a:r>
              <a:rPr lang="en-AU" dirty="0" smtClean="0"/>
              <a:t>90°S</a:t>
            </a:r>
            <a:endParaRPr lang="en-AU" dirty="0"/>
          </a:p>
        </p:txBody>
      </p:sp>
      <p:sp>
        <p:nvSpPr>
          <p:cNvPr id="13" name="TextBox 12"/>
          <p:cNvSpPr txBox="1"/>
          <p:nvPr/>
        </p:nvSpPr>
        <p:spPr>
          <a:xfrm>
            <a:off x="6858016" y="6470223"/>
            <a:ext cx="714380" cy="369332"/>
          </a:xfrm>
          <a:prstGeom prst="rect">
            <a:avLst/>
          </a:prstGeom>
          <a:solidFill>
            <a:schemeClr val="bg1"/>
          </a:solidFill>
        </p:spPr>
        <p:txBody>
          <a:bodyPr wrap="square" rtlCol="0">
            <a:spAutoFit/>
          </a:bodyPr>
          <a:lstStyle/>
          <a:p>
            <a:r>
              <a:rPr lang="en-AU" dirty="0" smtClean="0"/>
              <a:t>180°</a:t>
            </a:r>
            <a:endParaRPr lang="en-AU" dirty="0"/>
          </a:p>
        </p:txBody>
      </p:sp>
      <p:sp>
        <p:nvSpPr>
          <p:cNvPr id="14" name="TextBox 13"/>
          <p:cNvSpPr txBox="1"/>
          <p:nvPr/>
        </p:nvSpPr>
        <p:spPr>
          <a:xfrm>
            <a:off x="5715008" y="6470223"/>
            <a:ext cx="714380" cy="369332"/>
          </a:xfrm>
          <a:prstGeom prst="rect">
            <a:avLst/>
          </a:prstGeom>
          <a:solidFill>
            <a:schemeClr val="bg1"/>
          </a:solidFill>
        </p:spPr>
        <p:txBody>
          <a:bodyPr wrap="square" rtlCol="0">
            <a:spAutoFit/>
          </a:bodyPr>
          <a:lstStyle/>
          <a:p>
            <a:r>
              <a:rPr lang="en-AU" dirty="0" smtClean="0"/>
              <a:t>90°E</a:t>
            </a:r>
            <a:endParaRPr lang="en-AU" dirty="0"/>
          </a:p>
        </p:txBody>
      </p:sp>
      <p:sp>
        <p:nvSpPr>
          <p:cNvPr id="15" name="TextBox 14"/>
          <p:cNvSpPr txBox="1"/>
          <p:nvPr/>
        </p:nvSpPr>
        <p:spPr>
          <a:xfrm>
            <a:off x="4714876" y="6470223"/>
            <a:ext cx="714380" cy="369332"/>
          </a:xfrm>
          <a:prstGeom prst="rect">
            <a:avLst/>
          </a:prstGeom>
          <a:solidFill>
            <a:schemeClr val="bg1"/>
          </a:solidFill>
        </p:spPr>
        <p:txBody>
          <a:bodyPr wrap="square" rtlCol="0">
            <a:spAutoFit/>
          </a:bodyPr>
          <a:lstStyle/>
          <a:p>
            <a:r>
              <a:rPr lang="en-AU" dirty="0" smtClean="0"/>
              <a:t>0°</a:t>
            </a:r>
            <a:endParaRPr lang="en-AU" dirty="0"/>
          </a:p>
        </p:txBody>
      </p:sp>
      <p:sp>
        <p:nvSpPr>
          <p:cNvPr id="16" name="TextBox 15"/>
          <p:cNvSpPr txBox="1"/>
          <p:nvPr/>
        </p:nvSpPr>
        <p:spPr>
          <a:xfrm>
            <a:off x="3286116" y="6482365"/>
            <a:ext cx="857256" cy="369332"/>
          </a:xfrm>
          <a:prstGeom prst="rect">
            <a:avLst/>
          </a:prstGeom>
          <a:solidFill>
            <a:schemeClr val="bg1"/>
          </a:solidFill>
        </p:spPr>
        <p:txBody>
          <a:bodyPr wrap="square" rtlCol="0">
            <a:spAutoFit/>
          </a:bodyPr>
          <a:lstStyle/>
          <a:p>
            <a:r>
              <a:rPr lang="en-AU" dirty="0" smtClean="0"/>
              <a:t>90°W</a:t>
            </a:r>
            <a:endParaRPr lang="en-AU" dirty="0"/>
          </a:p>
        </p:txBody>
      </p:sp>
      <p:sp>
        <p:nvSpPr>
          <p:cNvPr id="17" name="TextBox 16"/>
          <p:cNvSpPr txBox="1"/>
          <p:nvPr/>
        </p:nvSpPr>
        <p:spPr>
          <a:xfrm>
            <a:off x="2214546" y="6482365"/>
            <a:ext cx="857256" cy="369332"/>
          </a:xfrm>
          <a:prstGeom prst="rect">
            <a:avLst/>
          </a:prstGeom>
          <a:solidFill>
            <a:schemeClr val="bg1"/>
          </a:solidFill>
        </p:spPr>
        <p:txBody>
          <a:bodyPr wrap="square" rtlCol="0">
            <a:spAutoFit/>
          </a:bodyPr>
          <a:lstStyle/>
          <a:p>
            <a:r>
              <a:rPr lang="en-AU" dirty="0" smtClean="0"/>
              <a:t>180°</a:t>
            </a:r>
            <a:endParaRPr lang="en-AU" dirty="0"/>
          </a:p>
        </p:txBody>
      </p:sp>
      <p:pic>
        <p:nvPicPr>
          <p:cNvPr id="3074" name="Picture 2"/>
          <p:cNvPicPr>
            <a:picLocks noChangeAspect="1" noChangeArrowheads="1"/>
          </p:cNvPicPr>
          <p:nvPr/>
        </p:nvPicPr>
        <p:blipFill>
          <a:blip r:embed="rId4"/>
          <a:srcRect l="23661" t="28789" r="20854" b="25714"/>
          <a:stretch>
            <a:fillRect/>
          </a:stretch>
        </p:blipFill>
        <p:spPr bwMode="auto">
          <a:xfrm>
            <a:off x="2071670" y="1285860"/>
            <a:ext cx="5214974" cy="2672662"/>
          </a:xfrm>
          <a:prstGeom prst="rect">
            <a:avLst/>
          </a:prstGeom>
          <a:noFill/>
          <a:ln w="9525">
            <a:noFill/>
            <a:miter lim="800000"/>
            <a:headEnd/>
            <a:tailEnd/>
          </a:ln>
          <a:effectLst/>
        </p:spPr>
      </p:pic>
      <p:sp>
        <p:nvSpPr>
          <p:cNvPr id="18" name="TextBox 17"/>
          <p:cNvSpPr txBox="1"/>
          <p:nvPr/>
        </p:nvSpPr>
        <p:spPr>
          <a:xfrm>
            <a:off x="1714480" y="1214422"/>
            <a:ext cx="714380" cy="369332"/>
          </a:xfrm>
          <a:prstGeom prst="rect">
            <a:avLst/>
          </a:prstGeom>
          <a:solidFill>
            <a:schemeClr val="bg1"/>
          </a:solidFill>
        </p:spPr>
        <p:txBody>
          <a:bodyPr wrap="square" rtlCol="0">
            <a:spAutoFit/>
          </a:bodyPr>
          <a:lstStyle/>
          <a:p>
            <a:r>
              <a:rPr lang="en-AU" dirty="0" smtClean="0"/>
              <a:t>90°N</a:t>
            </a:r>
            <a:endParaRPr lang="en-AU" dirty="0"/>
          </a:p>
        </p:txBody>
      </p:sp>
      <p:sp>
        <p:nvSpPr>
          <p:cNvPr id="19" name="TextBox 18"/>
          <p:cNvSpPr txBox="1"/>
          <p:nvPr/>
        </p:nvSpPr>
        <p:spPr>
          <a:xfrm>
            <a:off x="1714480" y="1714488"/>
            <a:ext cx="714380" cy="369332"/>
          </a:xfrm>
          <a:prstGeom prst="rect">
            <a:avLst/>
          </a:prstGeom>
          <a:solidFill>
            <a:schemeClr val="bg1"/>
          </a:solidFill>
        </p:spPr>
        <p:txBody>
          <a:bodyPr wrap="square" rtlCol="0">
            <a:spAutoFit/>
          </a:bodyPr>
          <a:lstStyle/>
          <a:p>
            <a:r>
              <a:rPr lang="en-AU" dirty="0" smtClean="0"/>
              <a:t>45°N</a:t>
            </a:r>
            <a:endParaRPr lang="en-AU" dirty="0"/>
          </a:p>
        </p:txBody>
      </p:sp>
      <p:sp>
        <p:nvSpPr>
          <p:cNvPr id="20" name="TextBox 19"/>
          <p:cNvSpPr txBox="1"/>
          <p:nvPr/>
        </p:nvSpPr>
        <p:spPr>
          <a:xfrm>
            <a:off x="1714480" y="2357430"/>
            <a:ext cx="714380" cy="369332"/>
          </a:xfrm>
          <a:prstGeom prst="rect">
            <a:avLst/>
          </a:prstGeom>
          <a:solidFill>
            <a:schemeClr val="bg1"/>
          </a:solidFill>
        </p:spPr>
        <p:txBody>
          <a:bodyPr wrap="square" rtlCol="0">
            <a:spAutoFit/>
          </a:bodyPr>
          <a:lstStyle/>
          <a:p>
            <a:pPr algn="r"/>
            <a:r>
              <a:rPr lang="en-AU" dirty="0" smtClean="0"/>
              <a:t>0°</a:t>
            </a:r>
            <a:endParaRPr lang="en-AU" dirty="0"/>
          </a:p>
        </p:txBody>
      </p:sp>
      <p:sp>
        <p:nvSpPr>
          <p:cNvPr id="21" name="TextBox 20"/>
          <p:cNvSpPr txBox="1"/>
          <p:nvPr/>
        </p:nvSpPr>
        <p:spPr>
          <a:xfrm>
            <a:off x="1714480" y="2916792"/>
            <a:ext cx="714380" cy="369332"/>
          </a:xfrm>
          <a:prstGeom prst="rect">
            <a:avLst/>
          </a:prstGeom>
          <a:solidFill>
            <a:schemeClr val="bg1"/>
          </a:solidFill>
        </p:spPr>
        <p:txBody>
          <a:bodyPr wrap="square" rtlCol="0">
            <a:spAutoFit/>
          </a:bodyPr>
          <a:lstStyle/>
          <a:p>
            <a:r>
              <a:rPr lang="en-AU" dirty="0" smtClean="0"/>
              <a:t>45°S</a:t>
            </a:r>
            <a:endParaRPr lang="en-AU" dirty="0"/>
          </a:p>
        </p:txBody>
      </p:sp>
      <p:sp>
        <p:nvSpPr>
          <p:cNvPr id="22" name="TextBox 21"/>
          <p:cNvSpPr txBox="1"/>
          <p:nvPr/>
        </p:nvSpPr>
        <p:spPr>
          <a:xfrm>
            <a:off x="1714480" y="3429000"/>
            <a:ext cx="714380" cy="369332"/>
          </a:xfrm>
          <a:prstGeom prst="rect">
            <a:avLst/>
          </a:prstGeom>
          <a:solidFill>
            <a:schemeClr val="bg1"/>
          </a:solidFill>
        </p:spPr>
        <p:txBody>
          <a:bodyPr wrap="square" rtlCol="0">
            <a:spAutoFit/>
          </a:bodyPr>
          <a:lstStyle/>
          <a:p>
            <a:r>
              <a:rPr lang="en-AU" dirty="0" smtClean="0"/>
              <a:t>90°S</a:t>
            </a:r>
            <a:endParaRPr lang="en-AU" dirty="0"/>
          </a:p>
        </p:txBody>
      </p:sp>
      <p:sp>
        <p:nvSpPr>
          <p:cNvPr id="23" name="Rectangle 22"/>
          <p:cNvSpPr/>
          <p:nvPr/>
        </p:nvSpPr>
        <p:spPr>
          <a:xfrm>
            <a:off x="2357422" y="3786190"/>
            <a:ext cx="50006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285720" y="4279929"/>
            <a:ext cx="1285884" cy="646331"/>
          </a:xfrm>
          <a:prstGeom prst="rect">
            <a:avLst/>
          </a:prstGeom>
          <a:noFill/>
        </p:spPr>
        <p:txBody>
          <a:bodyPr wrap="square" rtlCol="0">
            <a:spAutoFit/>
          </a:bodyPr>
          <a:lstStyle/>
          <a:p>
            <a:pPr algn="ctr"/>
            <a:r>
              <a:rPr lang="en-AU" dirty="0" smtClean="0">
                <a:solidFill>
                  <a:schemeClr val="tx2"/>
                </a:solidFill>
                <a:latin typeface="+mj-lt"/>
              </a:rPr>
              <a:t>MIOCENE</a:t>
            </a:r>
          </a:p>
          <a:p>
            <a:pPr algn="ctr"/>
            <a:r>
              <a:rPr lang="en-AU" dirty="0" smtClean="0">
                <a:solidFill>
                  <a:schemeClr val="tx2"/>
                </a:solidFill>
                <a:latin typeface="+mj-lt"/>
              </a:rPr>
              <a:t>(NEW SST)</a:t>
            </a:r>
            <a:endParaRPr lang="en-AU" dirty="0">
              <a:solidFill>
                <a:schemeClr val="tx2"/>
              </a:solidFill>
              <a:latin typeface="+mj-lt"/>
            </a:endParaRPr>
          </a:p>
        </p:txBody>
      </p:sp>
      <p:sp>
        <p:nvSpPr>
          <p:cNvPr id="26" name="TextBox 25"/>
          <p:cNvSpPr txBox="1"/>
          <p:nvPr/>
        </p:nvSpPr>
        <p:spPr>
          <a:xfrm>
            <a:off x="357158" y="1500174"/>
            <a:ext cx="1357322" cy="369332"/>
          </a:xfrm>
          <a:prstGeom prst="rect">
            <a:avLst/>
          </a:prstGeom>
          <a:noFill/>
        </p:spPr>
        <p:txBody>
          <a:bodyPr wrap="square" rtlCol="0">
            <a:spAutoFit/>
          </a:bodyPr>
          <a:lstStyle/>
          <a:p>
            <a:r>
              <a:rPr lang="en-AU" dirty="0" smtClean="0">
                <a:solidFill>
                  <a:schemeClr val="tx2"/>
                </a:solidFill>
                <a:latin typeface="+mj-lt"/>
              </a:rPr>
              <a:t>MODERN</a:t>
            </a:r>
            <a:endParaRPr lang="en-AU" dirty="0">
              <a:solidFill>
                <a:schemeClr val="tx2"/>
              </a:solidFill>
              <a:latin typeface="+mj-lt"/>
            </a:endParaRPr>
          </a:p>
        </p:txBody>
      </p:sp>
      <p:pic>
        <p:nvPicPr>
          <p:cNvPr id="5122" name="Picture 2"/>
          <p:cNvPicPr>
            <a:picLocks noChangeAspect="1" noChangeArrowheads="1"/>
          </p:cNvPicPr>
          <p:nvPr/>
        </p:nvPicPr>
        <p:blipFill>
          <a:blip r:embed="rId5"/>
          <a:srcRect/>
          <a:stretch>
            <a:fillRect/>
          </a:stretch>
        </p:blipFill>
        <p:spPr bwMode="auto">
          <a:xfrm>
            <a:off x="7500958" y="2285992"/>
            <a:ext cx="1171234" cy="32051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5526"/>
            <a:ext cx="9144000" cy="724648"/>
          </a:xfrm>
        </p:spPr>
        <p:txBody>
          <a:bodyPr>
            <a:noAutofit/>
          </a:bodyPr>
          <a:lstStyle/>
          <a:p>
            <a:pPr algn="ctr"/>
            <a:r>
              <a:rPr lang="en-AU" sz="4300" dirty="0" smtClean="0"/>
              <a:t>December-January-February wind speed</a:t>
            </a:r>
            <a:endParaRPr lang="en-AU" sz="4300" dirty="0"/>
          </a:p>
        </p:txBody>
      </p:sp>
      <p:sp>
        <p:nvSpPr>
          <p:cNvPr id="5" name="Slide Number Placeholder 4"/>
          <p:cNvSpPr>
            <a:spLocks noGrp="1"/>
          </p:cNvSpPr>
          <p:nvPr>
            <p:ph type="sldNum" sz="quarter" idx="12"/>
          </p:nvPr>
        </p:nvSpPr>
        <p:spPr/>
        <p:txBody>
          <a:bodyPr/>
          <a:lstStyle/>
          <a:p>
            <a:pPr>
              <a:defRPr/>
            </a:pPr>
            <a:fld id="{97C5CC45-A326-4289-8EAB-F56E80169CF5}" type="slidenum">
              <a:rPr lang="en-AU" smtClean="0"/>
              <a:pPr>
                <a:defRPr/>
              </a:pPr>
              <a:t>19</a:t>
            </a:fld>
            <a:endParaRPr lang="en-AU" dirty="0"/>
          </a:p>
        </p:txBody>
      </p:sp>
      <p:pic>
        <p:nvPicPr>
          <p:cNvPr id="6" name="Picture 5" descr="earth.jpg"/>
          <p:cNvPicPr>
            <a:picLocks noChangeAspect="1"/>
          </p:cNvPicPr>
          <p:nvPr/>
        </p:nvPicPr>
        <p:blipFill>
          <a:blip r:embed="rId2"/>
          <a:srcRect t="5472" r="40423" b="27363"/>
          <a:stretch>
            <a:fillRect/>
          </a:stretch>
        </p:blipFill>
        <p:spPr>
          <a:xfrm>
            <a:off x="8072462" y="5929330"/>
            <a:ext cx="929393" cy="785818"/>
          </a:xfrm>
          <a:prstGeom prst="rect">
            <a:avLst/>
          </a:prstGeom>
        </p:spPr>
      </p:pic>
      <p:grpSp>
        <p:nvGrpSpPr>
          <p:cNvPr id="13" name="Group 12"/>
          <p:cNvGrpSpPr/>
          <p:nvPr/>
        </p:nvGrpSpPr>
        <p:grpSpPr>
          <a:xfrm>
            <a:off x="428596" y="1571612"/>
            <a:ext cx="8300546" cy="4798488"/>
            <a:chOff x="500034" y="1571612"/>
            <a:chExt cx="8300546" cy="4798488"/>
          </a:xfrm>
        </p:grpSpPr>
        <p:pic>
          <p:nvPicPr>
            <p:cNvPr id="3074" name="Picture 2"/>
            <p:cNvPicPr>
              <a:picLocks noChangeAspect="1" noChangeArrowheads="1"/>
            </p:cNvPicPr>
            <p:nvPr/>
          </p:nvPicPr>
          <p:blipFill>
            <a:blip r:embed="rId3"/>
            <a:srcRect/>
            <a:stretch>
              <a:fillRect/>
            </a:stretch>
          </p:blipFill>
          <p:spPr bwMode="auto">
            <a:xfrm>
              <a:off x="3143240" y="5500702"/>
              <a:ext cx="2928958" cy="527308"/>
            </a:xfrm>
            <a:prstGeom prst="rect">
              <a:avLst/>
            </a:prstGeom>
            <a:noFill/>
            <a:ln w="9525">
              <a:noFill/>
              <a:miter lim="800000"/>
              <a:headEnd/>
              <a:tailEnd/>
            </a:ln>
            <a:effectLst/>
          </p:spPr>
        </p:pic>
        <p:sp>
          <p:nvSpPr>
            <p:cNvPr id="9" name="TextBox 8"/>
            <p:cNvSpPr txBox="1"/>
            <p:nvPr/>
          </p:nvSpPr>
          <p:spPr>
            <a:xfrm>
              <a:off x="3643306" y="6000768"/>
              <a:ext cx="2071702" cy="369332"/>
            </a:xfrm>
            <a:prstGeom prst="rect">
              <a:avLst/>
            </a:prstGeom>
            <a:noFill/>
          </p:spPr>
          <p:txBody>
            <a:bodyPr wrap="square" rtlCol="0">
              <a:spAutoFit/>
            </a:bodyPr>
            <a:lstStyle/>
            <a:p>
              <a:r>
                <a:rPr lang="en-AU" dirty="0" smtClean="0">
                  <a:latin typeface="+mj-lt"/>
                </a:rPr>
                <a:t>WIND SPEED (m/s)</a:t>
              </a:r>
              <a:endParaRPr lang="en-AU" dirty="0">
                <a:latin typeface="+mj-lt"/>
              </a:endParaRPr>
            </a:p>
          </p:txBody>
        </p:sp>
        <p:grpSp>
          <p:nvGrpSpPr>
            <p:cNvPr id="12" name="Group 11"/>
            <p:cNvGrpSpPr/>
            <p:nvPr/>
          </p:nvGrpSpPr>
          <p:grpSpPr>
            <a:xfrm>
              <a:off x="500034" y="1571612"/>
              <a:ext cx="8300546" cy="3726918"/>
              <a:chOff x="500034" y="1571612"/>
              <a:chExt cx="8300546" cy="3726918"/>
            </a:xfrm>
          </p:grpSpPr>
          <p:pic>
            <p:nvPicPr>
              <p:cNvPr id="1026" name="Picture 2"/>
              <p:cNvPicPr>
                <a:picLocks noChangeAspect="1" noChangeArrowheads="1"/>
              </p:cNvPicPr>
              <p:nvPr/>
            </p:nvPicPr>
            <p:blipFill>
              <a:blip r:embed="rId4"/>
              <a:srcRect l="15178" t="23571" r="13839" b="31466"/>
              <a:stretch>
                <a:fillRect/>
              </a:stretch>
            </p:blipFill>
            <p:spPr bwMode="auto">
              <a:xfrm>
                <a:off x="500034" y="1714488"/>
                <a:ext cx="8300546" cy="3286148"/>
              </a:xfrm>
              <a:prstGeom prst="rect">
                <a:avLst/>
              </a:prstGeom>
              <a:noFill/>
              <a:ln w="9525">
                <a:noFill/>
                <a:miter lim="800000"/>
                <a:headEnd/>
                <a:tailEnd/>
              </a:ln>
              <a:effectLst/>
            </p:spPr>
          </p:pic>
          <p:sp>
            <p:nvSpPr>
              <p:cNvPr id="7" name="TextBox 6"/>
              <p:cNvSpPr txBox="1"/>
              <p:nvPr/>
            </p:nvSpPr>
            <p:spPr>
              <a:xfrm>
                <a:off x="1643042" y="4929198"/>
                <a:ext cx="1857388" cy="369332"/>
              </a:xfrm>
              <a:prstGeom prst="rect">
                <a:avLst/>
              </a:prstGeom>
              <a:noFill/>
            </p:spPr>
            <p:txBody>
              <a:bodyPr wrap="square" rtlCol="0">
                <a:spAutoFit/>
              </a:bodyPr>
              <a:lstStyle/>
              <a:p>
                <a:pPr algn="ctr"/>
                <a:r>
                  <a:rPr lang="en-AU" dirty="0" smtClean="0">
                    <a:latin typeface="+mj-lt"/>
                  </a:rPr>
                  <a:t>LATITUDE</a:t>
                </a:r>
                <a:endParaRPr lang="en-AU" dirty="0">
                  <a:latin typeface="+mj-lt"/>
                </a:endParaRPr>
              </a:p>
            </p:txBody>
          </p:sp>
          <p:sp>
            <p:nvSpPr>
              <p:cNvPr id="8" name="TextBox 7"/>
              <p:cNvSpPr txBox="1"/>
              <p:nvPr/>
            </p:nvSpPr>
            <p:spPr>
              <a:xfrm>
                <a:off x="6286512" y="4929198"/>
                <a:ext cx="1785950" cy="369332"/>
              </a:xfrm>
              <a:prstGeom prst="rect">
                <a:avLst/>
              </a:prstGeom>
              <a:noFill/>
            </p:spPr>
            <p:txBody>
              <a:bodyPr wrap="square" rtlCol="0">
                <a:spAutoFit/>
              </a:bodyPr>
              <a:lstStyle/>
              <a:p>
                <a:r>
                  <a:rPr lang="en-AU" dirty="0" smtClean="0">
                    <a:latin typeface="+mj-lt"/>
                  </a:rPr>
                  <a:t>LATITUDE</a:t>
                </a:r>
                <a:endParaRPr lang="en-AU" dirty="0">
                  <a:latin typeface="+mj-lt"/>
                </a:endParaRPr>
              </a:p>
            </p:txBody>
          </p:sp>
          <p:sp>
            <p:nvSpPr>
              <p:cNvPr id="10" name="TextBox 9"/>
              <p:cNvSpPr txBox="1"/>
              <p:nvPr/>
            </p:nvSpPr>
            <p:spPr>
              <a:xfrm>
                <a:off x="5357818" y="1571612"/>
                <a:ext cx="2357454" cy="400110"/>
              </a:xfrm>
              <a:prstGeom prst="rect">
                <a:avLst/>
              </a:prstGeom>
              <a:solidFill>
                <a:schemeClr val="bg1"/>
              </a:solidFill>
            </p:spPr>
            <p:txBody>
              <a:bodyPr wrap="square" rtlCol="0">
                <a:spAutoFit/>
              </a:bodyPr>
              <a:lstStyle/>
              <a:p>
                <a:r>
                  <a:rPr lang="en-AU" sz="2000" dirty="0" smtClean="0">
                    <a:solidFill>
                      <a:schemeClr val="tx2"/>
                    </a:solidFill>
                    <a:latin typeface="+mj-lt"/>
                  </a:rPr>
                  <a:t>MIOCENE</a:t>
                </a:r>
                <a:endParaRPr lang="en-AU" sz="2000" dirty="0">
                  <a:solidFill>
                    <a:schemeClr val="tx2"/>
                  </a:solidFill>
                  <a:latin typeface="+mj-lt"/>
                </a:endParaRPr>
              </a:p>
            </p:txBody>
          </p:sp>
          <p:sp>
            <p:nvSpPr>
              <p:cNvPr id="11" name="TextBox 10"/>
              <p:cNvSpPr txBox="1"/>
              <p:nvPr/>
            </p:nvSpPr>
            <p:spPr>
              <a:xfrm>
                <a:off x="1142976" y="1571612"/>
                <a:ext cx="2357454" cy="400110"/>
              </a:xfrm>
              <a:prstGeom prst="rect">
                <a:avLst/>
              </a:prstGeom>
              <a:solidFill>
                <a:schemeClr val="bg1"/>
              </a:solidFill>
            </p:spPr>
            <p:txBody>
              <a:bodyPr wrap="square" rtlCol="0">
                <a:spAutoFit/>
              </a:bodyPr>
              <a:lstStyle/>
              <a:p>
                <a:r>
                  <a:rPr lang="en-AU" sz="2000" dirty="0" smtClean="0">
                    <a:solidFill>
                      <a:schemeClr val="tx2"/>
                    </a:solidFill>
                    <a:latin typeface="+mj-lt"/>
                  </a:rPr>
                  <a:t>MODERN</a:t>
                </a:r>
                <a:endParaRPr lang="en-AU" sz="2000" dirty="0">
                  <a:solidFill>
                    <a:schemeClr val="tx2"/>
                  </a:solidFill>
                  <a:latin typeface="+mj-lt"/>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background"/>
          <p:cNvPicPr>
            <a:picLocks noChangeAspect="1" noChangeArrowheads="1"/>
          </p:cNvPicPr>
          <p:nvPr/>
        </p:nvPicPr>
        <p:blipFill>
          <a:blip r:embed="rId3">
            <a:lum bright="32000" contrast="6000"/>
            <a:grayscl/>
          </a:blip>
          <a:srcRect/>
          <a:stretch>
            <a:fillRect/>
          </a:stretch>
        </p:blipFill>
        <p:spPr bwMode="auto">
          <a:xfrm>
            <a:off x="0" y="1071563"/>
            <a:ext cx="9144000" cy="4718050"/>
          </a:xfrm>
          <a:prstGeom prst="rect">
            <a:avLst/>
          </a:prstGeom>
          <a:noFill/>
          <a:ln w="9525">
            <a:noFill/>
            <a:miter lim="800000"/>
            <a:headEnd/>
            <a:tailEnd/>
          </a:ln>
        </p:spPr>
      </p:pic>
      <p:sp>
        <p:nvSpPr>
          <p:cNvPr id="4098" name="Rectangle 2"/>
          <p:cNvSpPr>
            <a:spLocks noGrp="1" noChangeArrowheads="1"/>
          </p:cNvSpPr>
          <p:nvPr>
            <p:ph type="title"/>
          </p:nvPr>
        </p:nvSpPr>
        <p:spPr>
          <a:xfrm>
            <a:off x="457200" y="704088"/>
            <a:ext cx="8229600" cy="938962"/>
          </a:xfrm>
        </p:spPr>
        <p:txBody>
          <a:bodyPr/>
          <a:lstStyle/>
          <a:p>
            <a:pPr algn="ctr" eaLnBrk="1" fontAlgn="auto" hangingPunct="1">
              <a:spcAft>
                <a:spcPts val="0"/>
              </a:spcAft>
              <a:defRPr/>
            </a:pPr>
            <a:r>
              <a:rPr lang="en-US" dirty="0" smtClean="0"/>
              <a:t>Agenda</a:t>
            </a:r>
            <a:endParaRPr lang="en-US" dirty="0"/>
          </a:p>
        </p:txBody>
      </p:sp>
      <p:sp>
        <p:nvSpPr>
          <p:cNvPr id="10243" name="Rectangle 3"/>
          <p:cNvSpPr>
            <a:spLocks noGrp="1" noChangeArrowheads="1"/>
          </p:cNvSpPr>
          <p:nvPr>
            <p:ph idx="1"/>
          </p:nvPr>
        </p:nvSpPr>
        <p:spPr/>
        <p:txBody>
          <a:bodyPr/>
          <a:lstStyle/>
          <a:p>
            <a:pPr marL="681037" indent="-571500" eaLnBrk="1" hangingPunct="1">
              <a:buNone/>
            </a:pPr>
            <a:r>
              <a:rPr lang="en-US" dirty="0" smtClean="0">
                <a:solidFill>
                  <a:schemeClr val="accent1">
                    <a:lumMod val="75000"/>
                  </a:schemeClr>
                </a:solidFill>
              </a:rPr>
              <a:t>1.	</a:t>
            </a:r>
            <a:r>
              <a:rPr lang="en-US" dirty="0" smtClean="0"/>
              <a:t>The Miocene Climatic Optimum (MCO)</a:t>
            </a:r>
          </a:p>
          <a:p>
            <a:pPr marL="906463" lvl="1" indent="-514350">
              <a:buNone/>
            </a:pPr>
            <a:r>
              <a:rPr lang="en-US" dirty="0" smtClean="0">
                <a:solidFill>
                  <a:schemeClr val="accent1">
                    <a:lumMod val="75000"/>
                  </a:schemeClr>
                </a:solidFill>
              </a:rPr>
              <a:t>1.1	</a:t>
            </a:r>
            <a:r>
              <a:rPr lang="en-US" dirty="0" smtClean="0"/>
              <a:t>Low equator-to-pole temperature gradient.</a:t>
            </a:r>
          </a:p>
          <a:p>
            <a:pPr marL="906463" lvl="1" indent="-514350" eaLnBrk="1" hangingPunct="1">
              <a:buNone/>
            </a:pPr>
            <a:r>
              <a:rPr lang="en-US" dirty="0" smtClean="0">
                <a:solidFill>
                  <a:schemeClr val="accent1">
                    <a:lumMod val="75000"/>
                  </a:schemeClr>
                </a:solidFill>
              </a:rPr>
              <a:t>1.2	</a:t>
            </a:r>
            <a:r>
              <a:rPr lang="en-US" dirty="0" smtClean="0"/>
              <a:t>Mechanisms of warming.</a:t>
            </a:r>
          </a:p>
          <a:p>
            <a:pPr marL="906463" lvl="1" indent="-514350" eaLnBrk="1" hangingPunct="1">
              <a:buFont typeface="+mj-lt"/>
              <a:buAutoNum type="arabicPeriod"/>
            </a:pPr>
            <a:endParaRPr lang="en-US" dirty="0" smtClean="0"/>
          </a:p>
          <a:p>
            <a:pPr marL="681037" indent="-571500" eaLnBrk="1" hangingPunct="1">
              <a:buNone/>
            </a:pPr>
            <a:r>
              <a:rPr lang="en-US" dirty="0" smtClean="0">
                <a:solidFill>
                  <a:schemeClr val="accent1">
                    <a:lumMod val="75000"/>
                  </a:schemeClr>
                </a:solidFill>
              </a:rPr>
              <a:t>2.</a:t>
            </a:r>
            <a:r>
              <a:rPr lang="en-US" dirty="0" smtClean="0"/>
              <a:t>	What mechanisms which existed during the MCO can we realistically expect in a future “greenhouse” scenario?</a:t>
            </a:r>
          </a:p>
        </p:txBody>
      </p:sp>
      <p:pic>
        <p:nvPicPr>
          <p:cNvPr id="5" name="Picture 4"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071563"/>
            <a:ext cx="9144000" cy="5643585"/>
            <a:chOff x="0" y="1071563"/>
            <a:chExt cx="9144000" cy="5643585"/>
          </a:xfrm>
        </p:grpSpPr>
        <p:pic>
          <p:nvPicPr>
            <p:cNvPr id="7" name="Picture 6" descr="background"/>
            <p:cNvPicPr>
              <a:picLocks noChangeAspect="1" noChangeArrowheads="1"/>
            </p:cNvPicPr>
            <p:nvPr/>
          </p:nvPicPr>
          <p:blipFill>
            <a:blip r:embed="rId2">
              <a:lum bright="32000" contrast="6000"/>
              <a:grayscl/>
            </a:blip>
            <a:srcRect/>
            <a:stretch>
              <a:fillRect/>
            </a:stretch>
          </p:blipFill>
          <p:spPr bwMode="auto">
            <a:xfrm>
              <a:off x="0" y="1071563"/>
              <a:ext cx="9144000" cy="4718050"/>
            </a:xfrm>
            <a:prstGeom prst="rect">
              <a:avLst/>
            </a:prstGeom>
            <a:noFill/>
            <a:ln w="9525">
              <a:noFill/>
              <a:miter lim="800000"/>
              <a:headEnd/>
              <a:tailEnd/>
            </a:ln>
          </p:spPr>
        </p:pic>
        <p:pic>
          <p:nvPicPr>
            <p:cNvPr id="8" name="Picture 7" descr="earth.jpg"/>
            <p:cNvPicPr>
              <a:picLocks noChangeAspect="1"/>
            </p:cNvPicPr>
            <p:nvPr/>
          </p:nvPicPr>
          <p:blipFill>
            <a:blip r:embed="rId3"/>
            <a:srcRect t="5472" r="40423" b="27363"/>
            <a:stretch>
              <a:fillRect/>
            </a:stretch>
          </p:blipFill>
          <p:spPr>
            <a:xfrm>
              <a:off x="8072462" y="5929330"/>
              <a:ext cx="929393" cy="785818"/>
            </a:xfrm>
            <a:prstGeom prst="rect">
              <a:avLst/>
            </a:prstGeom>
          </p:spPr>
        </p:pic>
      </p:grpSp>
      <p:sp>
        <p:nvSpPr>
          <p:cNvPr id="2" name="Title 1"/>
          <p:cNvSpPr>
            <a:spLocks noGrp="1"/>
          </p:cNvSpPr>
          <p:nvPr>
            <p:ph type="title"/>
          </p:nvPr>
        </p:nvSpPr>
        <p:spPr>
          <a:xfrm>
            <a:off x="457200" y="704088"/>
            <a:ext cx="8229600" cy="938962"/>
          </a:xfrm>
        </p:spPr>
        <p:txBody>
          <a:bodyPr>
            <a:normAutofit/>
          </a:bodyPr>
          <a:lstStyle/>
          <a:p>
            <a:pPr algn="ctr"/>
            <a:r>
              <a:rPr lang="en-AU" sz="4400" dirty="0" smtClean="0"/>
              <a:t>Current plans</a:t>
            </a:r>
            <a:endParaRPr lang="en-AU" sz="4400" dirty="0"/>
          </a:p>
        </p:txBody>
      </p:sp>
      <p:sp>
        <p:nvSpPr>
          <p:cNvPr id="3" name="Content Placeholder 2"/>
          <p:cNvSpPr>
            <a:spLocks noGrp="1"/>
          </p:cNvSpPr>
          <p:nvPr>
            <p:ph idx="1"/>
          </p:nvPr>
        </p:nvSpPr>
        <p:spPr/>
        <p:txBody>
          <a:bodyPr/>
          <a:lstStyle/>
          <a:p>
            <a:r>
              <a:rPr lang="en-AU" dirty="0" smtClean="0"/>
              <a:t>Implement relevant boundary conditions into our model to account for the MCO equator-to-pole temperature gradient.</a:t>
            </a:r>
          </a:p>
          <a:p>
            <a:endParaRPr lang="en-AU" dirty="0" smtClean="0"/>
          </a:p>
          <a:p>
            <a:r>
              <a:rPr lang="en-AU" dirty="0" smtClean="0"/>
              <a:t>Apply methodology to another </a:t>
            </a:r>
            <a:r>
              <a:rPr lang="en-AU" dirty="0" err="1" smtClean="0"/>
              <a:t>Cenozoic</a:t>
            </a:r>
            <a:r>
              <a:rPr lang="en-AU" dirty="0" smtClean="0"/>
              <a:t> greenhouse period. Build a series of snap shots of warm climates throughout the </a:t>
            </a:r>
            <a:r>
              <a:rPr lang="en-AU" dirty="0" err="1" smtClean="0"/>
              <a:t>Cenozoic</a:t>
            </a:r>
            <a:r>
              <a:rPr lang="en-AU" dirty="0" smtClean="0"/>
              <a:t> and into the future.</a:t>
            </a:r>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071563"/>
            <a:ext cx="9144000" cy="5643585"/>
            <a:chOff x="0" y="1071563"/>
            <a:chExt cx="9144000" cy="5643585"/>
          </a:xfrm>
        </p:grpSpPr>
        <p:pic>
          <p:nvPicPr>
            <p:cNvPr id="5" name="Picture 4" descr="background"/>
            <p:cNvPicPr>
              <a:picLocks noChangeAspect="1" noChangeArrowheads="1"/>
            </p:cNvPicPr>
            <p:nvPr/>
          </p:nvPicPr>
          <p:blipFill>
            <a:blip r:embed="rId2">
              <a:lum bright="32000" contrast="6000"/>
              <a:grayscl/>
            </a:blip>
            <a:srcRect/>
            <a:stretch>
              <a:fillRect/>
            </a:stretch>
          </p:blipFill>
          <p:spPr bwMode="auto">
            <a:xfrm>
              <a:off x="0" y="1071563"/>
              <a:ext cx="9144000" cy="4718050"/>
            </a:xfrm>
            <a:prstGeom prst="rect">
              <a:avLst/>
            </a:prstGeom>
            <a:noFill/>
            <a:ln w="9525">
              <a:noFill/>
              <a:miter lim="800000"/>
              <a:headEnd/>
              <a:tailEnd/>
            </a:ln>
          </p:spPr>
        </p:pic>
        <p:pic>
          <p:nvPicPr>
            <p:cNvPr id="6" name="Picture 5" descr="earth.jpg"/>
            <p:cNvPicPr>
              <a:picLocks noChangeAspect="1"/>
            </p:cNvPicPr>
            <p:nvPr/>
          </p:nvPicPr>
          <p:blipFill>
            <a:blip r:embed="rId3"/>
            <a:srcRect t="5472" r="40423" b="27363"/>
            <a:stretch>
              <a:fillRect/>
            </a:stretch>
          </p:blipFill>
          <p:spPr>
            <a:xfrm>
              <a:off x="8072462" y="5929330"/>
              <a:ext cx="929393" cy="785818"/>
            </a:xfrm>
            <a:prstGeom prst="rect">
              <a:avLst/>
            </a:prstGeom>
          </p:spPr>
        </p:pic>
      </p:grpSp>
      <p:sp>
        <p:nvSpPr>
          <p:cNvPr id="2" name="Title 1"/>
          <p:cNvSpPr>
            <a:spLocks noGrp="1"/>
          </p:cNvSpPr>
          <p:nvPr>
            <p:ph type="title"/>
          </p:nvPr>
        </p:nvSpPr>
        <p:spPr>
          <a:xfrm>
            <a:off x="457200" y="704088"/>
            <a:ext cx="8229600" cy="938962"/>
          </a:xfrm>
        </p:spPr>
        <p:txBody>
          <a:bodyPr>
            <a:normAutofit/>
          </a:bodyPr>
          <a:lstStyle/>
          <a:p>
            <a:pPr algn="ctr"/>
            <a:r>
              <a:rPr lang="en-AU" sz="4400" dirty="0" smtClean="0"/>
              <a:t>Concluding Remarks</a:t>
            </a:r>
            <a:endParaRPr lang="en-AU" sz="4400" dirty="0"/>
          </a:p>
        </p:txBody>
      </p:sp>
      <p:sp>
        <p:nvSpPr>
          <p:cNvPr id="3" name="Content Placeholder 2"/>
          <p:cNvSpPr>
            <a:spLocks noGrp="1"/>
          </p:cNvSpPr>
          <p:nvPr>
            <p:ph idx="1"/>
          </p:nvPr>
        </p:nvSpPr>
        <p:spPr/>
        <p:txBody>
          <a:bodyPr/>
          <a:lstStyle/>
          <a:p>
            <a:r>
              <a:rPr lang="en-AU" dirty="0" smtClean="0"/>
              <a:t>Many features of pre-Quaternary greenhouse climates may be reproduced during future global warming.</a:t>
            </a:r>
          </a:p>
          <a:p>
            <a:endParaRPr lang="en-AU" dirty="0" smtClean="0"/>
          </a:p>
          <a:p>
            <a:r>
              <a:rPr lang="en-AU" dirty="0" err="1" smtClean="0"/>
              <a:t>Palaeoclimate</a:t>
            </a:r>
            <a:r>
              <a:rPr lang="en-AU" dirty="0" smtClean="0"/>
              <a:t> study is crucial for identifying and understanding mechanisms of warming not present in the current climate system and in the current generation of climate models.</a:t>
            </a:r>
          </a:p>
          <a:p>
            <a:endParaRPr lang="en-A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071563"/>
            <a:ext cx="9144000" cy="5643585"/>
            <a:chOff x="0" y="1071563"/>
            <a:chExt cx="9144000" cy="5643585"/>
          </a:xfrm>
        </p:grpSpPr>
        <p:pic>
          <p:nvPicPr>
            <p:cNvPr id="5" name="Picture 4" descr="background"/>
            <p:cNvPicPr>
              <a:picLocks noChangeAspect="1" noChangeArrowheads="1"/>
            </p:cNvPicPr>
            <p:nvPr/>
          </p:nvPicPr>
          <p:blipFill>
            <a:blip r:embed="rId2">
              <a:lum bright="32000" contrast="6000"/>
              <a:grayscl/>
            </a:blip>
            <a:srcRect/>
            <a:stretch>
              <a:fillRect/>
            </a:stretch>
          </p:blipFill>
          <p:spPr bwMode="auto">
            <a:xfrm>
              <a:off x="0" y="1071563"/>
              <a:ext cx="9144000" cy="4718050"/>
            </a:xfrm>
            <a:prstGeom prst="rect">
              <a:avLst/>
            </a:prstGeom>
            <a:noFill/>
            <a:ln w="9525">
              <a:noFill/>
              <a:miter lim="800000"/>
              <a:headEnd/>
              <a:tailEnd/>
            </a:ln>
          </p:spPr>
        </p:pic>
        <p:pic>
          <p:nvPicPr>
            <p:cNvPr id="6" name="Picture 5" descr="earth.jpg"/>
            <p:cNvPicPr>
              <a:picLocks noChangeAspect="1"/>
            </p:cNvPicPr>
            <p:nvPr/>
          </p:nvPicPr>
          <p:blipFill>
            <a:blip r:embed="rId3"/>
            <a:srcRect t="5472" r="40423" b="27363"/>
            <a:stretch>
              <a:fillRect/>
            </a:stretch>
          </p:blipFill>
          <p:spPr>
            <a:xfrm>
              <a:off x="8072462" y="5929330"/>
              <a:ext cx="929393" cy="785818"/>
            </a:xfrm>
            <a:prstGeom prst="rect">
              <a:avLst/>
            </a:prstGeom>
          </p:spPr>
        </p:pic>
      </p:grpSp>
      <p:sp>
        <p:nvSpPr>
          <p:cNvPr id="2" name="Title 1"/>
          <p:cNvSpPr>
            <a:spLocks noGrp="1"/>
          </p:cNvSpPr>
          <p:nvPr>
            <p:ph type="title"/>
          </p:nvPr>
        </p:nvSpPr>
        <p:spPr>
          <a:xfrm>
            <a:off x="457200" y="704088"/>
            <a:ext cx="8229600" cy="867524"/>
          </a:xfrm>
        </p:spPr>
        <p:txBody>
          <a:bodyPr>
            <a:normAutofit/>
          </a:bodyPr>
          <a:lstStyle/>
          <a:p>
            <a:r>
              <a:rPr lang="en-AU" sz="4400" dirty="0" smtClean="0"/>
              <a:t>References</a:t>
            </a:r>
            <a:endParaRPr lang="en-AU" sz="4400" dirty="0"/>
          </a:p>
        </p:txBody>
      </p:sp>
      <p:sp>
        <p:nvSpPr>
          <p:cNvPr id="3" name="Content Placeholder 2"/>
          <p:cNvSpPr>
            <a:spLocks noGrp="1"/>
          </p:cNvSpPr>
          <p:nvPr>
            <p:ph idx="1"/>
          </p:nvPr>
        </p:nvSpPr>
        <p:spPr>
          <a:xfrm>
            <a:off x="457200" y="1714488"/>
            <a:ext cx="8229600" cy="4389120"/>
          </a:xfrm>
        </p:spPr>
        <p:txBody>
          <a:bodyPr>
            <a:normAutofit fontScale="92500" lnSpcReduction="10000"/>
          </a:bodyPr>
          <a:lstStyle/>
          <a:p>
            <a:r>
              <a:rPr lang="en-AU" sz="1400" dirty="0" smtClean="0"/>
              <a:t>Lyle, M., 1997, Could early </a:t>
            </a:r>
            <a:r>
              <a:rPr lang="en-AU" sz="1400" dirty="0" err="1" smtClean="0"/>
              <a:t>Cenozoic</a:t>
            </a:r>
            <a:r>
              <a:rPr lang="en-AU" sz="1400" dirty="0" smtClean="0"/>
              <a:t> </a:t>
            </a:r>
            <a:r>
              <a:rPr lang="en-AU" sz="1400" dirty="0" err="1" smtClean="0"/>
              <a:t>thermohaline</a:t>
            </a:r>
            <a:r>
              <a:rPr lang="en-AU" sz="1400" dirty="0" smtClean="0"/>
              <a:t> circulation have warmed the poles?: </a:t>
            </a:r>
            <a:r>
              <a:rPr lang="en-AU" sz="1400" dirty="0" err="1" smtClean="0"/>
              <a:t>Paleoceanography</a:t>
            </a:r>
            <a:r>
              <a:rPr lang="en-AU" sz="1400" dirty="0" smtClean="0"/>
              <a:t>, v. 12, p. 161-167.</a:t>
            </a:r>
          </a:p>
          <a:p>
            <a:r>
              <a:rPr lang="en-AU" sz="1400" dirty="0" err="1" smtClean="0"/>
              <a:t>Robock</a:t>
            </a:r>
            <a:r>
              <a:rPr lang="en-AU" sz="1400" dirty="0" smtClean="0"/>
              <a:t>, Alan, Luke Oman, </a:t>
            </a:r>
            <a:r>
              <a:rPr lang="en-AU" sz="1400" dirty="0" err="1" smtClean="0"/>
              <a:t>Georgiy</a:t>
            </a:r>
            <a:r>
              <a:rPr lang="en-AU" sz="1400" dirty="0" smtClean="0"/>
              <a:t> L. </a:t>
            </a:r>
            <a:r>
              <a:rPr lang="en-AU" sz="1400" dirty="0" err="1" smtClean="0"/>
              <a:t>Stenchikov</a:t>
            </a:r>
            <a:r>
              <a:rPr lang="en-AU" sz="1400" dirty="0" smtClean="0"/>
              <a:t>, Owen B. Toon, Charles Bardeen, and Richard P. </a:t>
            </a:r>
            <a:r>
              <a:rPr lang="en-AU" sz="1400" dirty="0" err="1" smtClean="0"/>
              <a:t>Turco</a:t>
            </a:r>
            <a:r>
              <a:rPr lang="en-AU" sz="1400" dirty="0" smtClean="0"/>
              <a:t>, 2007:  Climatic consequences of regional nuclear conflicts.  </a:t>
            </a:r>
            <a:r>
              <a:rPr lang="en-AU" sz="1400" i="1" dirty="0" smtClean="0"/>
              <a:t>Atm. Chem. Phys.</a:t>
            </a:r>
            <a:r>
              <a:rPr lang="en-AU" sz="1400" dirty="0" smtClean="0"/>
              <a:t>, </a:t>
            </a:r>
            <a:r>
              <a:rPr lang="en-AU" sz="1400" b="1" dirty="0" smtClean="0"/>
              <a:t>7</a:t>
            </a:r>
            <a:r>
              <a:rPr lang="en-AU" sz="1400" dirty="0" smtClean="0"/>
              <a:t>, 2003-2012. </a:t>
            </a:r>
          </a:p>
          <a:p>
            <a:r>
              <a:rPr lang="en-AU" sz="1400" dirty="0" smtClean="0"/>
              <a:t>Rind, D., Chandler, M., </a:t>
            </a:r>
            <a:r>
              <a:rPr lang="en-AU" sz="1400" dirty="0" err="1" smtClean="0"/>
              <a:t>Lonergan</a:t>
            </a:r>
            <a:r>
              <a:rPr lang="en-AU" sz="1400" dirty="0" smtClean="0"/>
              <a:t>, P., and Lerner, J., 2001, Climate change and the middle atmosphere 5. </a:t>
            </a:r>
            <a:r>
              <a:rPr lang="en-AU" sz="1400" dirty="0" err="1" smtClean="0"/>
              <a:t>Paleostratosphere</a:t>
            </a:r>
            <a:r>
              <a:rPr lang="en-AU" sz="1400" dirty="0" smtClean="0"/>
              <a:t> in cold and warm climates: Journal of Geophysical Research D: Atmospheres, v. 106, p. 20195-20212.</a:t>
            </a:r>
          </a:p>
          <a:p>
            <a:r>
              <a:rPr lang="en-AU" sz="1400" dirty="0" err="1" smtClean="0"/>
              <a:t>Schnitker</a:t>
            </a:r>
            <a:r>
              <a:rPr lang="en-AU" sz="1400" dirty="0" smtClean="0"/>
              <a:t>, D., 1980, North Atlantic oceanography as possible cause of Antarctic </a:t>
            </a:r>
            <a:r>
              <a:rPr lang="en-AU" sz="1400" dirty="0" err="1" smtClean="0"/>
              <a:t>glaciation</a:t>
            </a:r>
            <a:r>
              <a:rPr lang="en-AU" sz="1400" dirty="0" smtClean="0"/>
              <a:t> and </a:t>
            </a:r>
            <a:r>
              <a:rPr lang="en-AU" sz="1400" dirty="0" err="1" smtClean="0"/>
              <a:t>eutrophication</a:t>
            </a:r>
            <a:r>
              <a:rPr lang="en-AU" sz="1400" dirty="0" smtClean="0"/>
              <a:t>: Nature, v. 284, p. 615-616.</a:t>
            </a:r>
          </a:p>
          <a:p>
            <a:r>
              <a:rPr lang="en-AU" sz="1400" dirty="0" smtClean="0"/>
              <a:t>Sloan, L.C., Walker, J.C.G., Moore, T.C., Rea, D.K., and </a:t>
            </a:r>
            <a:r>
              <a:rPr lang="en-AU" sz="1400" dirty="0" err="1" smtClean="0"/>
              <a:t>Zachos</a:t>
            </a:r>
            <a:r>
              <a:rPr lang="en-AU" sz="1400" dirty="0" smtClean="0"/>
              <a:t>, J.C., 1992, Possible methane-induced polar warming in the early Eocene: Nature, v. 357, p. 320-322.</a:t>
            </a:r>
          </a:p>
          <a:p>
            <a:r>
              <a:rPr lang="en-AU" sz="1400" dirty="0" smtClean="0"/>
              <a:t>Sloan, L.C., and Pollard, D., 1998, Polar stratospheric clouds: A high latitude warming mechanism in an ancient greenhouse world: Geophysical Research Letters, v. 25, p. 3517-3520.</a:t>
            </a:r>
          </a:p>
          <a:p>
            <a:r>
              <a:rPr lang="en-AU" sz="1400" dirty="0" err="1" smtClean="0"/>
              <a:t>Schiermeier</a:t>
            </a:r>
            <a:r>
              <a:rPr lang="en-AU" sz="1400" dirty="0" smtClean="0"/>
              <a:t>, Q., 2006, The methane mystery: Nature, v. 442, p. 730-731.</a:t>
            </a:r>
          </a:p>
          <a:p>
            <a:r>
              <a:rPr lang="en-AU" sz="1400" dirty="0" smtClean="0"/>
              <a:t>Woodruff, F., and </a:t>
            </a:r>
            <a:r>
              <a:rPr lang="en-AU" sz="1400" dirty="0" err="1" smtClean="0"/>
              <a:t>Savin</a:t>
            </a:r>
            <a:r>
              <a:rPr lang="en-AU" sz="1400" dirty="0" smtClean="0"/>
              <a:t>, S.M., 1989, Miocene deepwater oceanography: </a:t>
            </a:r>
            <a:r>
              <a:rPr lang="en-AU" sz="1400" dirty="0" err="1" smtClean="0"/>
              <a:t>Paleoceanography</a:t>
            </a:r>
            <a:r>
              <a:rPr lang="en-AU" sz="1400" dirty="0" smtClean="0"/>
              <a:t>, v. 4, p. 87-140.</a:t>
            </a:r>
          </a:p>
          <a:p>
            <a:r>
              <a:rPr lang="en-AU" sz="1400" dirty="0" smtClean="0"/>
              <a:t>Woodruff, F., and </a:t>
            </a:r>
            <a:r>
              <a:rPr lang="en-AU" sz="1400" dirty="0" err="1" smtClean="0"/>
              <a:t>Savin</a:t>
            </a:r>
            <a:r>
              <a:rPr lang="en-AU" sz="1400" dirty="0" smtClean="0"/>
              <a:t>, S.M., 1991, Mid-Miocene isotope </a:t>
            </a:r>
            <a:r>
              <a:rPr lang="en-AU" sz="1400" dirty="0" err="1" smtClean="0"/>
              <a:t>stratigraphy</a:t>
            </a:r>
            <a:r>
              <a:rPr lang="en-AU" sz="1400" dirty="0" smtClean="0"/>
              <a:t> in the deep sea: high-resolution correlations, </a:t>
            </a:r>
            <a:r>
              <a:rPr lang="en-AU" sz="1400" dirty="0" err="1" smtClean="0"/>
              <a:t>paleoclimatic</a:t>
            </a:r>
            <a:r>
              <a:rPr lang="en-AU" sz="1400" dirty="0" smtClean="0"/>
              <a:t> cycles, and sediment preservation: </a:t>
            </a:r>
            <a:r>
              <a:rPr lang="en-AU" sz="1400" dirty="0" err="1" smtClean="0"/>
              <a:t>Paleoceanography</a:t>
            </a:r>
            <a:r>
              <a:rPr lang="en-AU" sz="1400" dirty="0" smtClean="0"/>
              <a:t>, v. 6, p. 755-806.</a:t>
            </a:r>
          </a:p>
          <a:p>
            <a:r>
              <a:rPr lang="en-GB" sz="1400" dirty="0" err="1" smtClean="0"/>
              <a:t>Wuebbles</a:t>
            </a:r>
            <a:r>
              <a:rPr lang="en-GB" sz="1400" dirty="0" smtClean="0"/>
              <a:t> and </a:t>
            </a:r>
            <a:r>
              <a:rPr lang="en-GB" sz="1400" dirty="0" err="1" smtClean="0"/>
              <a:t>Hayhoe</a:t>
            </a:r>
            <a:r>
              <a:rPr lang="en-GB" sz="1400" dirty="0" smtClean="0"/>
              <a:t>, 2002. Atmospheric methane and global change.</a:t>
            </a:r>
            <a:endParaRPr lang="en-AU" sz="1400" dirty="0" smtClean="0"/>
          </a:p>
          <a:p>
            <a:r>
              <a:rPr lang="en-AU" sz="1400" dirty="0" err="1" smtClean="0"/>
              <a:t>Zachos</a:t>
            </a:r>
            <a:r>
              <a:rPr lang="en-AU" sz="1400" dirty="0" smtClean="0"/>
              <a:t>, J., </a:t>
            </a:r>
            <a:r>
              <a:rPr lang="en-AU" sz="1400" dirty="0" err="1" smtClean="0"/>
              <a:t>Pagani</a:t>
            </a:r>
            <a:r>
              <a:rPr lang="en-AU" sz="1400" dirty="0" smtClean="0"/>
              <a:t>, M., Sloan, L., Thomas, E., and </a:t>
            </a:r>
            <a:r>
              <a:rPr lang="en-AU" sz="1400" dirty="0" err="1" smtClean="0"/>
              <a:t>Billups</a:t>
            </a:r>
            <a:r>
              <a:rPr lang="en-AU" sz="1400" dirty="0" smtClean="0"/>
              <a:t>, K., 2001, Trends, rhythms, and aberrations in global climate 65 Ma to present: Science, v. 292, p. 686-693.</a:t>
            </a:r>
          </a:p>
          <a:p>
            <a:endParaRPr lang="en-AU"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F35F6D7-B6D1-405C-8FDA-084657EC3829}" type="slidenum">
              <a:rPr lang="en-AU" smtClean="0"/>
              <a:pPr>
                <a:defRPr/>
              </a:pPr>
              <a:t>23</a:t>
            </a:fld>
            <a:endParaRPr lang="en-AU" dirty="0"/>
          </a:p>
        </p:txBody>
      </p:sp>
      <p:pic>
        <p:nvPicPr>
          <p:cNvPr id="4098" name="Picture 2"/>
          <p:cNvPicPr>
            <a:picLocks noChangeAspect="1" noChangeArrowheads="1"/>
          </p:cNvPicPr>
          <p:nvPr/>
        </p:nvPicPr>
        <p:blipFill>
          <a:blip r:embed="rId2"/>
          <a:srcRect/>
          <a:stretch>
            <a:fillRect/>
          </a:stretch>
        </p:blipFill>
        <p:spPr bwMode="auto">
          <a:xfrm>
            <a:off x="2714612" y="866775"/>
            <a:ext cx="3829050" cy="5991225"/>
          </a:xfrm>
          <a:prstGeom prst="rect">
            <a:avLst/>
          </a:prstGeom>
          <a:noFill/>
          <a:ln w="9525">
            <a:noFill/>
            <a:miter lim="800000"/>
            <a:headEnd/>
            <a:tailEnd/>
          </a:ln>
          <a:effectLst/>
        </p:spPr>
      </p:pic>
      <p:pic>
        <p:nvPicPr>
          <p:cNvPr id="5" name="Picture 4" descr="earth.jpg"/>
          <p:cNvPicPr>
            <a:picLocks noChangeAspect="1"/>
          </p:cNvPicPr>
          <p:nvPr/>
        </p:nvPicPr>
        <p:blipFill>
          <a:blip r:embed="rId3"/>
          <a:srcRect t="5472" r="40423" b="27363"/>
          <a:stretch>
            <a:fillRect/>
          </a:stretch>
        </p:blipFill>
        <p:spPr>
          <a:xfrm>
            <a:off x="8072462" y="5929330"/>
            <a:ext cx="929393" cy="785818"/>
          </a:xfrm>
          <a:prstGeom prst="rect">
            <a:avLst/>
          </a:prstGeom>
        </p:spPr>
      </p:pic>
      <p:sp>
        <p:nvSpPr>
          <p:cNvPr id="6" name="Rectangle 5"/>
          <p:cNvSpPr/>
          <p:nvPr/>
        </p:nvSpPr>
        <p:spPr>
          <a:xfrm>
            <a:off x="2357422" y="3500438"/>
            <a:ext cx="4429156" cy="1643074"/>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p:cNvPicPr>
            <a:picLocks noChangeAspect="1" noChangeArrowheads="1"/>
          </p:cNvPicPr>
          <p:nvPr/>
        </p:nvPicPr>
        <p:blipFill>
          <a:blip r:embed="rId2"/>
          <a:srcRect b="5615"/>
          <a:stretch>
            <a:fillRect/>
          </a:stretch>
        </p:blipFill>
        <p:spPr bwMode="auto">
          <a:xfrm>
            <a:off x="679480" y="4857760"/>
            <a:ext cx="8178800" cy="1947862"/>
          </a:xfrm>
          <a:prstGeom prst="rect">
            <a:avLst/>
          </a:prstGeom>
          <a:noFill/>
        </p:spPr>
      </p:pic>
      <p:pic>
        <p:nvPicPr>
          <p:cNvPr id="6146" name="Picture 2"/>
          <p:cNvPicPr>
            <a:picLocks noChangeAspect="1" noChangeArrowheads="1"/>
          </p:cNvPicPr>
          <p:nvPr/>
        </p:nvPicPr>
        <p:blipFill>
          <a:blip r:embed="rId3"/>
          <a:srcRect l="12500" t="22857" r="23420" b="24285"/>
          <a:stretch>
            <a:fillRect/>
          </a:stretch>
        </p:blipFill>
        <p:spPr bwMode="auto">
          <a:xfrm>
            <a:off x="928662" y="1287560"/>
            <a:ext cx="6786610" cy="3498762"/>
          </a:xfrm>
          <a:prstGeom prst="rect">
            <a:avLst/>
          </a:prstGeom>
          <a:noFill/>
          <a:ln w="9525">
            <a:noFill/>
            <a:miter lim="800000"/>
            <a:headEnd/>
            <a:tailEnd/>
          </a:ln>
          <a:effectLst/>
        </p:spPr>
      </p:pic>
      <p:pic>
        <p:nvPicPr>
          <p:cNvPr id="6" name="Picture 5"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sp>
        <p:nvSpPr>
          <p:cNvPr id="7" name="TextBox 6"/>
          <p:cNvSpPr txBox="1"/>
          <p:nvPr/>
        </p:nvSpPr>
        <p:spPr>
          <a:xfrm>
            <a:off x="428596" y="642918"/>
            <a:ext cx="8286808" cy="707886"/>
          </a:xfrm>
          <a:prstGeom prst="rect">
            <a:avLst/>
          </a:prstGeom>
          <a:noFill/>
        </p:spPr>
        <p:txBody>
          <a:bodyPr wrap="square" rtlCol="0">
            <a:spAutoFit/>
          </a:bodyPr>
          <a:lstStyle/>
          <a:p>
            <a:pPr algn="ctr"/>
            <a:r>
              <a:rPr lang="en-AU" sz="4000" dirty="0" smtClean="0">
                <a:solidFill>
                  <a:schemeClr val="tx2"/>
                </a:solidFill>
                <a:latin typeface="+mj-lt"/>
              </a:rPr>
              <a:t>Modern day dominant vegetation</a:t>
            </a:r>
            <a:endParaRPr lang="en-AU" sz="4000" dirty="0">
              <a:solidFill>
                <a:schemeClr val="tx2"/>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4286" t="27143" r="33035" b="22142"/>
          <a:stretch>
            <a:fillRect/>
          </a:stretch>
        </p:blipFill>
        <p:spPr bwMode="auto">
          <a:xfrm>
            <a:off x="714348" y="1571612"/>
            <a:ext cx="7479860" cy="4500594"/>
          </a:xfrm>
          <a:prstGeom prst="rect">
            <a:avLst/>
          </a:prstGeom>
          <a:noFill/>
          <a:ln w="9525">
            <a:noFill/>
            <a:miter lim="800000"/>
            <a:headEnd/>
            <a:tailEnd/>
          </a:ln>
          <a:effectLst/>
        </p:spPr>
      </p:pic>
      <p:pic>
        <p:nvPicPr>
          <p:cNvPr id="5" name="Picture 4" descr="earth.jpg"/>
          <p:cNvPicPr>
            <a:picLocks noChangeAspect="1"/>
          </p:cNvPicPr>
          <p:nvPr/>
        </p:nvPicPr>
        <p:blipFill>
          <a:blip r:embed="rId3"/>
          <a:srcRect t="5472" r="40423" b="27363"/>
          <a:stretch>
            <a:fillRect/>
          </a:stretch>
        </p:blipFill>
        <p:spPr>
          <a:xfrm>
            <a:off x="8072462" y="5929330"/>
            <a:ext cx="929393" cy="785818"/>
          </a:xfrm>
          <a:prstGeom prst="rect">
            <a:avLst/>
          </a:prstGeom>
        </p:spPr>
      </p:pic>
      <p:sp>
        <p:nvSpPr>
          <p:cNvPr id="6" name="TextBox 5"/>
          <p:cNvSpPr txBox="1"/>
          <p:nvPr/>
        </p:nvSpPr>
        <p:spPr>
          <a:xfrm>
            <a:off x="428596" y="642918"/>
            <a:ext cx="8286808" cy="707886"/>
          </a:xfrm>
          <a:prstGeom prst="rect">
            <a:avLst/>
          </a:prstGeom>
          <a:noFill/>
        </p:spPr>
        <p:txBody>
          <a:bodyPr wrap="square" rtlCol="0">
            <a:spAutoFit/>
          </a:bodyPr>
          <a:lstStyle/>
          <a:p>
            <a:pPr algn="ctr"/>
            <a:r>
              <a:rPr lang="en-AU" sz="4000" dirty="0" smtClean="0">
                <a:solidFill>
                  <a:schemeClr val="tx2"/>
                </a:solidFill>
                <a:latin typeface="+mj-lt"/>
              </a:rPr>
              <a:t>Deep sea temperature record</a:t>
            </a:r>
            <a:endParaRPr lang="en-AU" sz="4000" dirty="0">
              <a:solidFill>
                <a:schemeClr val="tx2"/>
              </a:solidFill>
              <a:latin typeface="+mj-lt"/>
            </a:endParaRPr>
          </a:p>
        </p:txBody>
      </p:sp>
      <p:sp>
        <p:nvSpPr>
          <p:cNvPr id="7" name="TextBox 6"/>
          <p:cNvSpPr txBox="1"/>
          <p:nvPr/>
        </p:nvSpPr>
        <p:spPr>
          <a:xfrm>
            <a:off x="3571868" y="6286520"/>
            <a:ext cx="1941557" cy="369332"/>
          </a:xfrm>
          <a:prstGeom prst="rect">
            <a:avLst/>
          </a:prstGeom>
          <a:noFill/>
        </p:spPr>
        <p:txBody>
          <a:bodyPr wrap="none" rtlCol="0">
            <a:spAutoFit/>
          </a:bodyPr>
          <a:lstStyle/>
          <a:p>
            <a:r>
              <a:rPr lang="en-AU" dirty="0" smtClean="0"/>
              <a:t>Lear et al. (2000)</a:t>
            </a:r>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8482" t="20000" r="47768" b="10714"/>
          <a:stretch>
            <a:fillRect/>
          </a:stretch>
        </p:blipFill>
        <p:spPr bwMode="auto">
          <a:xfrm>
            <a:off x="1928794" y="928670"/>
            <a:ext cx="5340912" cy="5286412"/>
          </a:xfrm>
          <a:prstGeom prst="rect">
            <a:avLst/>
          </a:prstGeom>
          <a:noFill/>
          <a:ln w="9525">
            <a:noFill/>
            <a:miter lim="800000"/>
            <a:headEnd/>
            <a:tailEnd/>
          </a:ln>
          <a:effectLst/>
        </p:spPr>
      </p:pic>
      <p:pic>
        <p:nvPicPr>
          <p:cNvPr id="3" name="Picture 2" descr="earth.jpg"/>
          <p:cNvPicPr>
            <a:picLocks noChangeAspect="1"/>
          </p:cNvPicPr>
          <p:nvPr/>
        </p:nvPicPr>
        <p:blipFill>
          <a:blip r:embed="rId3"/>
          <a:srcRect t="5472" r="40423" b="27363"/>
          <a:stretch>
            <a:fillRect/>
          </a:stretch>
        </p:blipFill>
        <p:spPr>
          <a:xfrm>
            <a:off x="8072462" y="5929330"/>
            <a:ext cx="929393" cy="78581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724648"/>
          </a:xfrm>
        </p:spPr>
        <p:txBody>
          <a:bodyPr>
            <a:normAutofit/>
          </a:bodyPr>
          <a:lstStyle/>
          <a:p>
            <a:pPr algn="ctr"/>
            <a:r>
              <a:rPr lang="en-AU" sz="4400" dirty="0" smtClean="0"/>
              <a:t>Annual sea ice extent</a:t>
            </a:r>
            <a:endParaRPr lang="en-AU" sz="4400" dirty="0"/>
          </a:p>
        </p:txBody>
      </p:sp>
      <p:sp>
        <p:nvSpPr>
          <p:cNvPr id="5" name="Slide Number Placeholder 4"/>
          <p:cNvSpPr>
            <a:spLocks noGrp="1"/>
          </p:cNvSpPr>
          <p:nvPr>
            <p:ph type="sldNum" sz="quarter" idx="12"/>
          </p:nvPr>
        </p:nvSpPr>
        <p:spPr/>
        <p:txBody>
          <a:bodyPr/>
          <a:lstStyle/>
          <a:p>
            <a:pPr>
              <a:defRPr/>
            </a:pPr>
            <a:fld id="{97C5CC45-A326-4289-8EAB-F56E80169CF5}" type="slidenum">
              <a:rPr lang="en-AU" smtClean="0"/>
              <a:pPr>
                <a:defRPr/>
              </a:pPr>
              <a:t>27</a:t>
            </a:fld>
            <a:endParaRPr lang="en-AU" dirty="0"/>
          </a:p>
        </p:txBody>
      </p:sp>
      <p:pic>
        <p:nvPicPr>
          <p:cNvPr id="2050" name="Picture 2"/>
          <p:cNvPicPr>
            <a:picLocks noChangeAspect="1" noChangeArrowheads="1"/>
          </p:cNvPicPr>
          <p:nvPr/>
        </p:nvPicPr>
        <p:blipFill>
          <a:blip r:embed="rId3"/>
          <a:srcRect l="27232" t="29286" r="16517" b="28571"/>
          <a:stretch>
            <a:fillRect/>
          </a:stretch>
        </p:blipFill>
        <p:spPr bwMode="auto">
          <a:xfrm>
            <a:off x="1714480" y="4124731"/>
            <a:ext cx="5837150" cy="273326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l="12053" t="25714" r="7589" b="13572"/>
          <a:stretch>
            <a:fillRect/>
          </a:stretch>
        </p:blipFill>
        <p:spPr bwMode="auto">
          <a:xfrm>
            <a:off x="1714480" y="1357298"/>
            <a:ext cx="5786478" cy="2732504"/>
          </a:xfrm>
          <a:prstGeom prst="rect">
            <a:avLst/>
          </a:prstGeom>
          <a:noFill/>
          <a:ln w="9525">
            <a:noFill/>
            <a:miter lim="800000"/>
            <a:headEnd/>
            <a:tailEnd/>
          </a:ln>
          <a:effectLst/>
        </p:spPr>
      </p:pic>
      <p:pic>
        <p:nvPicPr>
          <p:cNvPr id="7" name="Picture 6" descr="earth.jpg"/>
          <p:cNvPicPr>
            <a:picLocks noChangeAspect="1"/>
          </p:cNvPicPr>
          <p:nvPr/>
        </p:nvPicPr>
        <p:blipFill>
          <a:blip r:embed="rId5"/>
          <a:srcRect t="5472" r="40423" b="27363"/>
          <a:stretch>
            <a:fillRect/>
          </a:stretch>
        </p:blipFill>
        <p:spPr>
          <a:xfrm>
            <a:off x="8072462" y="5929330"/>
            <a:ext cx="929393" cy="7858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55627"/>
            <a:ext cx="8228013" cy="1344613"/>
          </a:xfrm>
          <a:ln/>
        </p:spPr>
        <p:txBody>
          <a:bodyPr lIns="0" tIns="0" rIns="0" bIns="0"/>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Centennial scale </a:t>
            </a:r>
            <a:r>
              <a:rPr lang="en-GB" sz="4000" dirty="0" smtClean="0"/>
              <a:t>surface temperature change</a:t>
            </a:r>
            <a:endParaRPr lang="en-GB" sz="4000" dirty="0"/>
          </a:p>
        </p:txBody>
      </p:sp>
      <p:sp>
        <p:nvSpPr>
          <p:cNvPr id="6147" name="Text Box 3"/>
          <p:cNvSpPr txBox="1">
            <a:spLocks noChangeArrowheads="1"/>
          </p:cNvSpPr>
          <p:nvPr/>
        </p:nvSpPr>
        <p:spPr bwMode="auto">
          <a:xfrm>
            <a:off x="2357453" y="6286520"/>
            <a:ext cx="4500563" cy="355600"/>
          </a:xfrm>
          <a:prstGeom prst="rect">
            <a:avLst/>
          </a:prstGeom>
          <a:noFill/>
          <a:ln w="9525">
            <a:noFill/>
            <a:round/>
            <a:headEnd/>
            <a:tailEnd/>
          </a:ln>
          <a:effectLst/>
        </p:spPr>
        <p:txBody>
          <a:bodyPr lIns="90000" tIns="45000" rIns="90000" bIns="45000"/>
          <a:lstStyle/>
          <a:p>
            <a:pPr algn="ct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smtClean="0">
                <a:latin typeface="+mj-lt"/>
              </a:rPr>
              <a:t>Robock</a:t>
            </a:r>
            <a:r>
              <a:rPr lang="en-GB" sz="1400" dirty="0" smtClean="0">
                <a:latin typeface="+mj-lt"/>
              </a:rPr>
              <a:t> et al. (2007)</a:t>
            </a:r>
            <a:r>
              <a:rPr lang="ar-SA" sz="1400" dirty="0">
                <a:latin typeface="+mj-lt"/>
                <a:cs typeface="Arial" charset="0"/>
              </a:rPr>
              <a:t>‏</a:t>
            </a:r>
            <a:endParaRPr lang="en-GB" sz="1400" dirty="0">
              <a:latin typeface="+mj-lt"/>
              <a:cs typeface="Arial" charset="0"/>
            </a:endParaRPr>
          </a:p>
        </p:txBody>
      </p:sp>
      <p:grpSp>
        <p:nvGrpSpPr>
          <p:cNvPr id="7" name="Group 6"/>
          <p:cNvGrpSpPr/>
          <p:nvPr/>
        </p:nvGrpSpPr>
        <p:grpSpPr>
          <a:xfrm>
            <a:off x="468313" y="2046299"/>
            <a:ext cx="7318397" cy="4240221"/>
            <a:chOff x="468313" y="2046299"/>
            <a:chExt cx="7318397" cy="4240221"/>
          </a:xfrm>
        </p:grpSpPr>
        <p:pic>
          <p:nvPicPr>
            <p:cNvPr id="6145" name="Picture 1"/>
            <p:cNvPicPr>
              <a:picLocks noChangeAspect="1" noChangeArrowheads="1"/>
            </p:cNvPicPr>
            <p:nvPr/>
          </p:nvPicPr>
          <p:blipFill>
            <a:blip r:embed="rId3" cstate="print"/>
            <a:srcRect t="20591" r="8498" b="10139"/>
            <a:stretch>
              <a:fillRect/>
            </a:stretch>
          </p:blipFill>
          <p:spPr bwMode="auto">
            <a:xfrm>
              <a:off x="468313" y="2046299"/>
              <a:ext cx="7246959" cy="4240221"/>
            </a:xfrm>
            <a:prstGeom prst="rect">
              <a:avLst/>
            </a:prstGeom>
            <a:noFill/>
            <a:ln w="9525">
              <a:noFill/>
              <a:round/>
              <a:headEnd/>
              <a:tailEnd/>
            </a:ln>
            <a:effectLst/>
          </p:spPr>
        </p:pic>
        <p:sp>
          <p:nvSpPr>
            <p:cNvPr id="6" name="Rectangle 5"/>
            <p:cNvSpPr/>
            <p:nvPr/>
          </p:nvSpPr>
          <p:spPr>
            <a:xfrm>
              <a:off x="7500958" y="2214554"/>
              <a:ext cx="285752" cy="35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8" name="Picture 7"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sp>
        <p:nvSpPr>
          <p:cNvPr id="9" name="TextBox 8"/>
          <p:cNvSpPr txBox="1"/>
          <p:nvPr/>
        </p:nvSpPr>
        <p:spPr>
          <a:xfrm>
            <a:off x="4143372" y="5857892"/>
            <a:ext cx="1357322" cy="338554"/>
          </a:xfrm>
          <a:prstGeom prst="rect">
            <a:avLst/>
          </a:prstGeom>
          <a:solidFill>
            <a:schemeClr val="bg1"/>
          </a:solidFill>
        </p:spPr>
        <p:txBody>
          <a:bodyPr wrap="square" rtlCol="0">
            <a:spAutoFit/>
          </a:bodyPr>
          <a:lstStyle/>
          <a:p>
            <a:pPr algn="ctr"/>
            <a:r>
              <a:rPr lang="en-AU" sz="1600" b="1" dirty="0" smtClean="0">
                <a:latin typeface="+mj-lt"/>
              </a:rPr>
              <a:t>Year</a:t>
            </a:r>
            <a:endParaRPr lang="en-AU" sz="1600" b="1"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28596" y="900116"/>
            <a:ext cx="8229600" cy="1028686"/>
          </a:xfrm>
          <a:ln/>
        </p:spPr>
        <p:txBody>
          <a:bodyPr lIns="0" tIns="0" rIns="0" bIns="0">
            <a:noAutofit/>
          </a:bodyPr>
          <a:lstStyle/>
          <a:p>
            <a:pPr algn="ct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Glacial scale surface temperature change</a:t>
            </a:r>
            <a:endParaRPr lang="en-GB" sz="4000" dirty="0"/>
          </a:p>
        </p:txBody>
      </p:sp>
      <p:pic>
        <p:nvPicPr>
          <p:cNvPr id="7171" name="Picture 3"/>
          <p:cNvPicPr>
            <a:picLocks noChangeAspect="1" noChangeArrowheads="1"/>
          </p:cNvPicPr>
          <p:nvPr/>
        </p:nvPicPr>
        <p:blipFill>
          <a:blip r:embed="rId3"/>
          <a:srcRect t="4680" b="2905"/>
          <a:stretch>
            <a:fillRect/>
          </a:stretch>
        </p:blipFill>
        <p:spPr bwMode="auto">
          <a:xfrm>
            <a:off x="1116013" y="1884372"/>
            <a:ext cx="7200900" cy="4545024"/>
          </a:xfrm>
          <a:prstGeom prst="rect">
            <a:avLst/>
          </a:prstGeom>
          <a:noFill/>
          <a:ln w="9525">
            <a:noFill/>
            <a:round/>
            <a:headEnd/>
            <a:tailEnd/>
          </a:ln>
          <a:effectLst/>
        </p:spPr>
      </p:pic>
      <p:sp>
        <p:nvSpPr>
          <p:cNvPr id="7172" name="Text Box 4"/>
          <p:cNvSpPr txBox="1">
            <a:spLocks noChangeArrowheads="1"/>
          </p:cNvSpPr>
          <p:nvPr/>
        </p:nvSpPr>
        <p:spPr bwMode="auto">
          <a:xfrm>
            <a:off x="2339975" y="6480175"/>
            <a:ext cx="4500563" cy="355600"/>
          </a:xfrm>
          <a:prstGeom prst="rect">
            <a:avLst/>
          </a:prstGeom>
          <a:noFill/>
          <a:ln w="9525">
            <a:noFill/>
            <a:round/>
            <a:headEnd/>
            <a:tailEnd/>
          </a:ln>
          <a:effectLst/>
        </p:spPr>
        <p:txBody>
          <a:bodyPr lIns="90000" tIns="45000" rIns="90000" bIns="45000"/>
          <a:lstStyle/>
          <a:p>
            <a:pPr algn="ct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a:latin typeface="+mj-lt"/>
              </a:rPr>
              <a:t>Wuebbles</a:t>
            </a:r>
            <a:r>
              <a:rPr lang="en-GB" sz="1400" dirty="0">
                <a:latin typeface="+mj-lt"/>
              </a:rPr>
              <a:t> and </a:t>
            </a:r>
            <a:r>
              <a:rPr lang="en-GB" sz="1400" dirty="0" err="1">
                <a:latin typeface="+mj-lt"/>
              </a:rPr>
              <a:t>Hayhoe</a:t>
            </a:r>
            <a:r>
              <a:rPr lang="en-GB" sz="1400" dirty="0">
                <a:latin typeface="+mj-lt"/>
              </a:rPr>
              <a:t> (2002)</a:t>
            </a:r>
            <a:r>
              <a:rPr lang="ar-SA" sz="1400" dirty="0">
                <a:latin typeface="+mj-lt"/>
                <a:cs typeface="Arial" charset="0"/>
              </a:rPr>
              <a:t>‏</a:t>
            </a:r>
            <a:endParaRPr lang="en-GB" sz="1400" dirty="0">
              <a:latin typeface="+mj-lt"/>
              <a:cs typeface="Arial" charset="0"/>
            </a:endParaRPr>
          </a:p>
        </p:txBody>
      </p:sp>
      <p:pic>
        <p:nvPicPr>
          <p:cNvPr id="5" name="Picture 4"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7E7E1BA-EC6E-4D25-9EBA-3136E3A18E9D}" type="slidenum">
              <a:rPr lang="en-AU" smtClean="0"/>
              <a:pPr/>
              <a:t>5</a:t>
            </a:fld>
            <a:endParaRPr lang="en-AU" smtClean="0"/>
          </a:p>
        </p:txBody>
      </p:sp>
      <p:grpSp>
        <p:nvGrpSpPr>
          <p:cNvPr id="11269" name="Group 15"/>
          <p:cNvGrpSpPr>
            <a:grpSpLocks/>
          </p:cNvGrpSpPr>
          <p:nvPr/>
        </p:nvGrpSpPr>
        <p:grpSpPr bwMode="auto">
          <a:xfrm>
            <a:off x="500063" y="1143000"/>
            <a:ext cx="8229600" cy="4525963"/>
            <a:chOff x="457200" y="1481138"/>
            <a:chExt cx="8229600" cy="4525961"/>
          </a:xfrm>
        </p:grpSpPr>
        <p:pic>
          <p:nvPicPr>
            <p:cNvPr id="11271" name="Picture 7"/>
            <p:cNvPicPr>
              <a:picLocks noChangeAspect="1" noChangeArrowheads="1"/>
            </p:cNvPicPr>
            <p:nvPr/>
          </p:nvPicPr>
          <p:blipFill>
            <a:blip r:embed="rId3"/>
            <a:srcRect/>
            <a:stretch>
              <a:fillRect/>
            </a:stretch>
          </p:blipFill>
          <p:spPr bwMode="auto">
            <a:xfrm rot="-5400000">
              <a:off x="2343843" y="-335858"/>
              <a:ext cx="4456314" cy="8229600"/>
            </a:xfrm>
            <a:prstGeom prst="rect">
              <a:avLst/>
            </a:prstGeom>
            <a:solidFill>
              <a:schemeClr val="bg1"/>
            </a:solidFill>
            <a:ln w="9525">
              <a:noFill/>
              <a:miter lim="800000"/>
              <a:headEnd/>
              <a:tailEnd/>
            </a:ln>
          </p:spPr>
        </p:pic>
        <p:grpSp>
          <p:nvGrpSpPr>
            <p:cNvPr id="11272" name="Group 11"/>
            <p:cNvGrpSpPr>
              <a:grpSpLocks/>
            </p:cNvGrpSpPr>
            <p:nvPr/>
          </p:nvGrpSpPr>
          <p:grpSpPr bwMode="auto">
            <a:xfrm>
              <a:off x="457200" y="1481138"/>
              <a:ext cx="8229597" cy="1323288"/>
              <a:chOff x="457200" y="1481138"/>
              <a:chExt cx="8229597" cy="1323288"/>
            </a:xfrm>
          </p:grpSpPr>
          <p:sp>
            <p:nvSpPr>
              <p:cNvPr id="11274" name="Rectangle 7"/>
              <p:cNvSpPr>
                <a:spLocks noChangeArrowheads="1"/>
              </p:cNvSpPr>
              <p:nvPr/>
            </p:nvSpPr>
            <p:spPr bwMode="auto">
              <a:xfrm>
                <a:off x="1380930" y="1481138"/>
                <a:ext cx="5962259" cy="1183994"/>
              </a:xfrm>
              <a:prstGeom prst="rect">
                <a:avLst/>
              </a:prstGeom>
              <a:solidFill>
                <a:schemeClr val="bg1"/>
              </a:solidFill>
              <a:ln w="9525" algn="ctr">
                <a:noFill/>
                <a:round/>
                <a:headEnd/>
                <a:tailEnd/>
              </a:ln>
            </p:spPr>
            <p:txBody>
              <a:bodyPr/>
              <a:lstStyle/>
              <a:p>
                <a:pPr eaLnBrk="0" hangingPunct="0"/>
                <a:endParaRPr lang="en-US"/>
              </a:p>
            </p:txBody>
          </p:sp>
          <p:sp>
            <p:nvSpPr>
              <p:cNvPr id="11275" name="Rectangle 8"/>
              <p:cNvSpPr>
                <a:spLocks noChangeArrowheads="1"/>
              </p:cNvSpPr>
              <p:nvPr/>
            </p:nvSpPr>
            <p:spPr bwMode="auto">
              <a:xfrm>
                <a:off x="1380930" y="2247252"/>
                <a:ext cx="4198774" cy="557174"/>
              </a:xfrm>
              <a:prstGeom prst="rect">
                <a:avLst/>
              </a:prstGeom>
              <a:solidFill>
                <a:schemeClr val="bg1"/>
              </a:solidFill>
              <a:ln w="9525" algn="ctr">
                <a:noFill/>
                <a:round/>
                <a:headEnd/>
                <a:tailEnd/>
              </a:ln>
            </p:spPr>
            <p:txBody>
              <a:bodyPr/>
              <a:lstStyle/>
              <a:p>
                <a:pPr eaLnBrk="0" hangingPunct="0"/>
                <a:endParaRPr lang="en-US"/>
              </a:p>
            </p:txBody>
          </p:sp>
          <p:sp>
            <p:nvSpPr>
              <p:cNvPr id="11276" name="Rectangle 9"/>
              <p:cNvSpPr>
                <a:spLocks noChangeArrowheads="1"/>
              </p:cNvSpPr>
              <p:nvPr/>
            </p:nvSpPr>
            <p:spPr bwMode="auto">
              <a:xfrm>
                <a:off x="457200" y="1829372"/>
                <a:ext cx="587828" cy="696467"/>
              </a:xfrm>
              <a:prstGeom prst="rect">
                <a:avLst/>
              </a:prstGeom>
              <a:solidFill>
                <a:schemeClr val="bg1"/>
              </a:solidFill>
              <a:ln w="9525" algn="ctr">
                <a:noFill/>
                <a:round/>
                <a:headEnd/>
                <a:tailEnd/>
              </a:ln>
            </p:spPr>
            <p:txBody>
              <a:bodyPr/>
              <a:lstStyle/>
              <a:p>
                <a:pPr eaLnBrk="0" hangingPunct="0"/>
                <a:endParaRPr lang="en-US"/>
              </a:p>
            </p:txBody>
          </p:sp>
          <p:sp>
            <p:nvSpPr>
              <p:cNvPr id="11277" name="Rectangle 10"/>
              <p:cNvSpPr>
                <a:spLocks noChangeArrowheads="1"/>
              </p:cNvSpPr>
              <p:nvPr/>
            </p:nvSpPr>
            <p:spPr bwMode="auto">
              <a:xfrm>
                <a:off x="793102" y="1481138"/>
                <a:ext cx="7893695" cy="696467"/>
              </a:xfrm>
              <a:prstGeom prst="rect">
                <a:avLst/>
              </a:prstGeom>
              <a:solidFill>
                <a:schemeClr val="bg1"/>
              </a:solidFill>
              <a:ln w="9525" algn="ctr">
                <a:noFill/>
                <a:round/>
                <a:headEnd/>
                <a:tailEnd/>
              </a:ln>
            </p:spPr>
            <p:txBody>
              <a:bodyPr/>
              <a:lstStyle/>
              <a:p>
                <a:pPr eaLnBrk="0" hangingPunct="0"/>
                <a:endParaRPr lang="en-US"/>
              </a:p>
            </p:txBody>
          </p:sp>
        </p:grpSp>
        <p:sp>
          <p:nvSpPr>
            <p:cNvPr id="11273" name="TextBox 12"/>
            <p:cNvSpPr txBox="1">
              <a:spLocks noChangeArrowheads="1"/>
            </p:cNvSpPr>
            <p:nvPr/>
          </p:nvSpPr>
          <p:spPr bwMode="auto">
            <a:xfrm>
              <a:off x="2285984" y="2000240"/>
              <a:ext cx="1143008" cy="769441"/>
            </a:xfrm>
            <a:prstGeom prst="rect">
              <a:avLst/>
            </a:prstGeom>
            <a:noFill/>
            <a:ln w="9525">
              <a:noFill/>
              <a:miter lim="800000"/>
              <a:headEnd/>
              <a:tailEnd/>
            </a:ln>
          </p:spPr>
          <p:txBody>
            <a:bodyPr>
              <a:spAutoFit/>
            </a:bodyPr>
            <a:lstStyle/>
            <a:p>
              <a:pPr algn="ctr"/>
              <a:r>
                <a:rPr lang="en-AU" sz="1100" b="1">
                  <a:solidFill>
                    <a:srgbClr val="FF0000"/>
                  </a:solidFill>
                </a:rPr>
                <a:t>Miocene Climatic Optimum (MCO)</a:t>
              </a:r>
            </a:p>
          </p:txBody>
        </p:sp>
      </p:grpSp>
      <p:sp>
        <p:nvSpPr>
          <p:cNvPr id="17" name="TextBox 16"/>
          <p:cNvSpPr txBox="1"/>
          <p:nvPr/>
        </p:nvSpPr>
        <p:spPr>
          <a:xfrm>
            <a:off x="3286135" y="6273823"/>
            <a:ext cx="2714625" cy="307777"/>
          </a:xfrm>
          <a:prstGeom prst="rect">
            <a:avLst/>
          </a:prstGeom>
          <a:noFill/>
        </p:spPr>
        <p:txBody>
          <a:bodyPr>
            <a:spAutoFit/>
          </a:bodyPr>
          <a:lstStyle/>
          <a:p>
            <a:pPr algn="ctr">
              <a:defRPr/>
            </a:pPr>
            <a:r>
              <a:rPr lang="en-AU" sz="1400" dirty="0" err="1">
                <a:latin typeface="+mj-lt"/>
              </a:rPr>
              <a:t>Zachos</a:t>
            </a:r>
            <a:r>
              <a:rPr lang="en-AU" sz="1400" dirty="0">
                <a:latin typeface="+mj-lt"/>
              </a:rPr>
              <a:t> et al. (2001)</a:t>
            </a:r>
          </a:p>
        </p:txBody>
      </p:sp>
      <p:cxnSp>
        <p:nvCxnSpPr>
          <p:cNvPr id="14" name="Straight Arrow Connector 13"/>
          <p:cNvCxnSpPr/>
          <p:nvPr/>
        </p:nvCxnSpPr>
        <p:spPr bwMode="auto">
          <a:xfrm rot="10800000">
            <a:off x="2500299" y="3214686"/>
            <a:ext cx="642942" cy="285752"/>
          </a:xfrm>
          <a:prstGeom prst="straightConnector1">
            <a:avLst/>
          </a:prstGeom>
          <a:solidFill>
            <a:schemeClr val="accent1"/>
          </a:solidFill>
          <a:ln w="44450" cap="flat" cmpd="sng" algn="ctr">
            <a:solidFill>
              <a:srgbClr val="00FF00"/>
            </a:solidFill>
            <a:prstDash val="solid"/>
            <a:round/>
            <a:headEnd type="none" w="med" len="med"/>
            <a:tailEnd type="arrow"/>
          </a:ln>
          <a:effectLst/>
        </p:spPr>
      </p:cxnSp>
      <p:pic>
        <p:nvPicPr>
          <p:cNvPr id="15" name="Picture 14"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sp>
        <p:nvSpPr>
          <p:cNvPr id="3" name="Title 2"/>
          <p:cNvSpPr>
            <a:spLocks noGrp="1"/>
          </p:cNvSpPr>
          <p:nvPr>
            <p:ph type="title"/>
          </p:nvPr>
        </p:nvSpPr>
        <p:spPr>
          <a:xfrm>
            <a:off x="457200" y="846964"/>
            <a:ext cx="8229600" cy="653210"/>
          </a:xfrm>
        </p:spPr>
        <p:txBody>
          <a:bodyPr>
            <a:noAutofit/>
          </a:bodyPr>
          <a:lstStyle/>
          <a:p>
            <a:pPr algn="ctr" eaLnBrk="1" hangingPunct="1">
              <a:defRPr/>
            </a:pPr>
            <a:r>
              <a:rPr lang="en-AU" sz="4400" dirty="0" smtClean="0"/>
              <a:t>Warmth in a cooling </a:t>
            </a:r>
            <a:r>
              <a:rPr lang="en-AU" sz="4400" dirty="0" err="1" smtClean="0"/>
              <a:t>Cenozoic</a:t>
            </a:r>
            <a:endParaRPr lang="en-AU" sz="4400" dirty="0"/>
          </a:p>
        </p:txBody>
      </p:sp>
      <p:grpSp>
        <p:nvGrpSpPr>
          <p:cNvPr id="20" name="Group 19"/>
          <p:cNvGrpSpPr/>
          <p:nvPr/>
        </p:nvGrpSpPr>
        <p:grpSpPr>
          <a:xfrm>
            <a:off x="428596" y="5214950"/>
            <a:ext cx="642942" cy="428628"/>
            <a:chOff x="428596" y="5214950"/>
            <a:chExt cx="642942" cy="428628"/>
          </a:xfrm>
        </p:grpSpPr>
        <p:sp>
          <p:nvSpPr>
            <p:cNvPr id="16" name="Rectangle 15"/>
            <p:cNvSpPr/>
            <p:nvPr/>
          </p:nvSpPr>
          <p:spPr>
            <a:xfrm>
              <a:off x="428596" y="5500702"/>
              <a:ext cx="642942"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428596" y="5214950"/>
              <a:ext cx="642942"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428596" y="5286388"/>
              <a:ext cx="57150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TextBox 20"/>
          <p:cNvSpPr txBox="1"/>
          <p:nvPr/>
        </p:nvSpPr>
        <p:spPr>
          <a:xfrm>
            <a:off x="3571868" y="5559998"/>
            <a:ext cx="2143140" cy="369332"/>
          </a:xfrm>
          <a:prstGeom prst="rect">
            <a:avLst/>
          </a:prstGeom>
          <a:noFill/>
        </p:spPr>
        <p:txBody>
          <a:bodyPr wrap="square" rtlCol="0">
            <a:spAutoFit/>
          </a:bodyPr>
          <a:lstStyle/>
          <a:p>
            <a:pPr algn="ctr"/>
            <a:r>
              <a:rPr lang="en-AU" dirty="0" smtClean="0">
                <a:latin typeface="+mj-lt"/>
              </a:rPr>
              <a:t>TIME (Ma)</a:t>
            </a:r>
            <a:endParaRPr lang="en-AU"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8229600" cy="867524"/>
          </a:xfrm>
        </p:spPr>
        <p:txBody>
          <a:bodyPr>
            <a:normAutofit fontScale="90000"/>
          </a:bodyPr>
          <a:lstStyle/>
          <a:p>
            <a:pPr algn="ctr"/>
            <a:r>
              <a:rPr lang="en-AU" sz="4400" dirty="0" smtClean="0"/>
              <a:t>Miocene and modern </a:t>
            </a:r>
            <a:r>
              <a:rPr lang="en-AU" sz="4400" dirty="0" err="1" smtClean="0"/>
              <a:t>zonal</a:t>
            </a:r>
            <a:r>
              <a:rPr lang="en-AU" sz="4400" dirty="0" smtClean="0"/>
              <a:t> temperature profiles</a:t>
            </a:r>
            <a:endParaRPr lang="en-AU" sz="4400" dirty="0"/>
          </a:p>
        </p:txBody>
      </p:sp>
      <p:sp>
        <p:nvSpPr>
          <p:cNvPr id="5" name="Slide Number Placeholder 4"/>
          <p:cNvSpPr>
            <a:spLocks noGrp="1"/>
          </p:cNvSpPr>
          <p:nvPr>
            <p:ph type="sldNum" sz="quarter" idx="12"/>
          </p:nvPr>
        </p:nvSpPr>
        <p:spPr/>
        <p:txBody>
          <a:bodyPr/>
          <a:lstStyle/>
          <a:p>
            <a:pPr>
              <a:defRPr/>
            </a:pPr>
            <a:fld id="{97C5CC45-A326-4289-8EAB-F56E80169CF5}" type="slidenum">
              <a:rPr lang="en-AU" smtClean="0"/>
              <a:pPr>
                <a:defRPr/>
              </a:pPr>
              <a:t>6</a:t>
            </a:fld>
            <a:endParaRPr lang="en-AU" dirty="0"/>
          </a:p>
        </p:txBody>
      </p:sp>
      <p:graphicFrame>
        <p:nvGraphicFramePr>
          <p:cNvPr id="7" name="Chart 6"/>
          <p:cNvGraphicFramePr/>
          <p:nvPr/>
        </p:nvGraphicFramePr>
        <p:xfrm>
          <a:off x="857224" y="1857364"/>
          <a:ext cx="7572428" cy="4857784"/>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ackground"/>
          <p:cNvPicPr>
            <a:picLocks noChangeAspect="1" noChangeArrowheads="1"/>
          </p:cNvPicPr>
          <p:nvPr/>
        </p:nvPicPr>
        <p:blipFill>
          <a:blip r:embed="rId3">
            <a:lum bright="32000" contrast="6000"/>
            <a:grayscl/>
          </a:blip>
          <a:srcRect/>
          <a:stretch>
            <a:fillRect/>
          </a:stretch>
        </p:blipFill>
        <p:spPr bwMode="auto">
          <a:xfrm>
            <a:off x="0" y="1071563"/>
            <a:ext cx="9144000" cy="4718050"/>
          </a:xfrm>
          <a:prstGeom prst="rect">
            <a:avLst/>
          </a:prstGeom>
          <a:noFill/>
          <a:ln w="9525">
            <a:noFill/>
            <a:miter lim="800000"/>
            <a:headEnd/>
            <a:tailEnd/>
          </a:ln>
        </p:spPr>
      </p:pic>
      <p:sp>
        <p:nvSpPr>
          <p:cNvPr id="3" name="Title 2"/>
          <p:cNvSpPr>
            <a:spLocks noGrp="1"/>
          </p:cNvSpPr>
          <p:nvPr>
            <p:ph type="title"/>
          </p:nvPr>
        </p:nvSpPr>
        <p:spPr>
          <a:xfrm>
            <a:off x="457200" y="704088"/>
            <a:ext cx="8229600" cy="1081838"/>
          </a:xfrm>
        </p:spPr>
        <p:txBody>
          <a:bodyPr>
            <a:normAutofit/>
          </a:bodyPr>
          <a:lstStyle/>
          <a:p>
            <a:pPr algn="ctr"/>
            <a:r>
              <a:rPr lang="en-AU" sz="4400" dirty="0" smtClean="0"/>
              <a:t>Causes of warming...</a:t>
            </a:r>
            <a:endParaRPr lang="en-AU" sz="4400" dirty="0"/>
          </a:p>
        </p:txBody>
      </p:sp>
      <p:sp>
        <p:nvSpPr>
          <p:cNvPr id="2" name="Content Placeholder 1"/>
          <p:cNvSpPr>
            <a:spLocks noGrp="1"/>
          </p:cNvSpPr>
          <p:nvPr>
            <p:ph idx="1"/>
          </p:nvPr>
        </p:nvSpPr>
        <p:spPr>
          <a:xfrm>
            <a:off x="457200" y="1935480"/>
            <a:ext cx="8543956" cy="4389120"/>
          </a:xfrm>
        </p:spPr>
        <p:txBody>
          <a:bodyPr/>
          <a:lstStyle/>
          <a:p>
            <a:pPr>
              <a:buNone/>
            </a:pPr>
            <a:endParaRPr lang="en-AU" dirty="0" smtClean="0"/>
          </a:p>
          <a:p>
            <a:endParaRPr lang="en-AU" dirty="0" smtClean="0"/>
          </a:p>
          <a:p>
            <a:r>
              <a:rPr lang="en-AU" sz="2800" dirty="0" smtClean="0"/>
              <a:t>CO</a:t>
            </a:r>
            <a:r>
              <a:rPr lang="en-AU" sz="2800" baseline="-25000" dirty="0" smtClean="0"/>
              <a:t>2</a:t>
            </a:r>
            <a:r>
              <a:rPr lang="en-AU" sz="2800" dirty="0" smtClean="0"/>
              <a:t>, CH</a:t>
            </a:r>
            <a:r>
              <a:rPr lang="en-AU" sz="2800" baseline="-25000" dirty="0" smtClean="0"/>
              <a:t>4</a:t>
            </a:r>
            <a:r>
              <a:rPr lang="en-AU" sz="2800" dirty="0" smtClean="0"/>
              <a:t>, vegetation, topography, orbital parameters, solar emissivity, ocean heat transport, ice-sheet volume, sea-level rise, aerosols...</a:t>
            </a:r>
          </a:p>
          <a:p>
            <a:endParaRPr lang="en-AU" baseline="-25000" dirty="0" smtClean="0"/>
          </a:p>
          <a:p>
            <a:endParaRPr lang="en-AU" baseline="-25000" dirty="0" smtClean="0"/>
          </a:p>
          <a:p>
            <a:endParaRPr lang="en-AU" dirty="0" smtClean="0"/>
          </a:p>
        </p:txBody>
      </p:sp>
      <p:sp>
        <p:nvSpPr>
          <p:cNvPr id="5" name="Slide Number Placeholder 4"/>
          <p:cNvSpPr>
            <a:spLocks noGrp="1"/>
          </p:cNvSpPr>
          <p:nvPr>
            <p:ph type="sldNum" sz="quarter" idx="12"/>
          </p:nvPr>
        </p:nvSpPr>
        <p:spPr/>
        <p:txBody>
          <a:bodyPr/>
          <a:lstStyle/>
          <a:p>
            <a:pPr>
              <a:defRPr/>
            </a:pPr>
            <a:fld id="{97C5CC45-A326-4289-8EAB-F56E80169CF5}" type="slidenum">
              <a:rPr lang="en-AU" smtClean="0"/>
              <a:pPr>
                <a:defRPr/>
              </a:pPr>
              <a:t>7</a:t>
            </a:fld>
            <a:endParaRPr lang="en-AU" dirty="0"/>
          </a:p>
        </p:txBody>
      </p:sp>
      <p:pic>
        <p:nvPicPr>
          <p:cNvPr id="6" name="Picture 5"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071563"/>
            <a:ext cx="9144000" cy="5643585"/>
            <a:chOff x="0" y="1071563"/>
            <a:chExt cx="9144000" cy="5643585"/>
          </a:xfrm>
        </p:grpSpPr>
        <p:pic>
          <p:nvPicPr>
            <p:cNvPr id="7" name="Picture 4" descr="background"/>
            <p:cNvPicPr>
              <a:picLocks noChangeAspect="1" noChangeArrowheads="1"/>
            </p:cNvPicPr>
            <p:nvPr/>
          </p:nvPicPr>
          <p:blipFill>
            <a:blip r:embed="rId3">
              <a:lum bright="32000" contrast="6000"/>
              <a:grayscl/>
            </a:blip>
            <a:srcRect/>
            <a:stretch>
              <a:fillRect/>
            </a:stretch>
          </p:blipFill>
          <p:spPr bwMode="auto">
            <a:xfrm>
              <a:off x="0" y="1071563"/>
              <a:ext cx="9144000" cy="4718050"/>
            </a:xfrm>
            <a:prstGeom prst="rect">
              <a:avLst/>
            </a:prstGeom>
            <a:noFill/>
            <a:ln w="9525">
              <a:noFill/>
              <a:miter lim="800000"/>
              <a:headEnd/>
              <a:tailEnd/>
            </a:ln>
          </p:spPr>
        </p:pic>
        <p:pic>
          <p:nvPicPr>
            <p:cNvPr id="6" name="Picture 5"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grpSp>
      <p:sp>
        <p:nvSpPr>
          <p:cNvPr id="3" name="Title 2"/>
          <p:cNvSpPr>
            <a:spLocks noGrp="1"/>
          </p:cNvSpPr>
          <p:nvPr>
            <p:ph type="title"/>
          </p:nvPr>
        </p:nvSpPr>
        <p:spPr>
          <a:xfrm>
            <a:off x="214282" y="1000108"/>
            <a:ext cx="8686800" cy="714380"/>
          </a:xfrm>
        </p:spPr>
        <p:txBody>
          <a:bodyPr>
            <a:noAutofit/>
          </a:bodyPr>
          <a:lstStyle/>
          <a:p>
            <a:r>
              <a:rPr lang="en-AU" sz="4400" dirty="0" smtClean="0"/>
              <a:t>Mechanisms of high-latitude warming</a:t>
            </a:r>
            <a:endParaRPr lang="en-AU" sz="4400" i="1" dirty="0"/>
          </a:p>
        </p:txBody>
      </p:sp>
      <p:sp>
        <p:nvSpPr>
          <p:cNvPr id="2" name="Content Placeholder 1"/>
          <p:cNvSpPr>
            <a:spLocks noGrp="1"/>
          </p:cNvSpPr>
          <p:nvPr>
            <p:ph idx="1"/>
          </p:nvPr>
        </p:nvSpPr>
        <p:spPr>
          <a:xfrm>
            <a:off x="571472" y="1935480"/>
            <a:ext cx="8115328" cy="4389120"/>
          </a:xfrm>
        </p:spPr>
        <p:txBody>
          <a:bodyPr/>
          <a:lstStyle/>
          <a:p>
            <a:endParaRPr lang="en-AU" dirty="0" smtClean="0"/>
          </a:p>
          <a:p>
            <a:endParaRPr lang="en-AU" dirty="0" smtClean="0"/>
          </a:p>
          <a:p>
            <a:r>
              <a:rPr lang="en-AU" sz="2800" dirty="0" smtClean="0"/>
              <a:t>Ocean Heat Transport</a:t>
            </a:r>
          </a:p>
          <a:p>
            <a:endParaRPr lang="en-AU" dirty="0" smtClean="0"/>
          </a:p>
          <a:p>
            <a:r>
              <a:rPr lang="en-AU" sz="2800" dirty="0" smtClean="0"/>
              <a:t>Greenhouse Gases</a:t>
            </a:r>
          </a:p>
          <a:p>
            <a:endParaRPr lang="en-A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9" descr="background"/>
          <p:cNvPicPr>
            <a:picLocks noChangeAspect="1" noChangeArrowheads="1"/>
          </p:cNvPicPr>
          <p:nvPr/>
        </p:nvPicPr>
        <p:blipFill>
          <a:blip r:embed="rId3"/>
          <a:srcRect/>
          <a:stretch>
            <a:fillRect/>
          </a:stretch>
        </p:blipFill>
        <p:spPr bwMode="auto">
          <a:xfrm>
            <a:off x="0" y="1071546"/>
            <a:ext cx="9144000" cy="4718050"/>
          </a:xfrm>
          <a:prstGeom prst="rect">
            <a:avLst/>
          </a:prstGeom>
          <a:noFill/>
        </p:spPr>
      </p:pic>
      <p:grpSp>
        <p:nvGrpSpPr>
          <p:cNvPr id="6" name="Group 5"/>
          <p:cNvGrpSpPr/>
          <p:nvPr/>
        </p:nvGrpSpPr>
        <p:grpSpPr>
          <a:xfrm>
            <a:off x="0" y="1071563"/>
            <a:ext cx="9144000" cy="5643585"/>
            <a:chOff x="0" y="1071563"/>
            <a:chExt cx="9144000" cy="5643585"/>
          </a:xfrm>
        </p:grpSpPr>
        <p:pic>
          <p:nvPicPr>
            <p:cNvPr id="7" name="Picture 4" descr="background"/>
            <p:cNvPicPr>
              <a:picLocks noChangeAspect="1" noChangeArrowheads="1"/>
            </p:cNvPicPr>
            <p:nvPr/>
          </p:nvPicPr>
          <p:blipFill>
            <a:blip r:embed="rId3">
              <a:lum bright="32000" contrast="6000"/>
              <a:grayscl/>
            </a:blip>
            <a:srcRect/>
            <a:stretch>
              <a:fillRect/>
            </a:stretch>
          </p:blipFill>
          <p:spPr bwMode="auto">
            <a:xfrm>
              <a:off x="0" y="1071563"/>
              <a:ext cx="9144000" cy="4718050"/>
            </a:xfrm>
            <a:prstGeom prst="rect">
              <a:avLst/>
            </a:prstGeom>
            <a:noFill/>
            <a:ln w="9525">
              <a:noFill/>
              <a:miter lim="800000"/>
              <a:headEnd/>
              <a:tailEnd/>
            </a:ln>
          </p:spPr>
        </p:pic>
        <p:pic>
          <p:nvPicPr>
            <p:cNvPr id="8" name="Picture 7" descr="earth.jpg"/>
            <p:cNvPicPr>
              <a:picLocks noChangeAspect="1"/>
            </p:cNvPicPr>
            <p:nvPr/>
          </p:nvPicPr>
          <p:blipFill>
            <a:blip r:embed="rId4"/>
            <a:srcRect t="5472" r="40423" b="27363"/>
            <a:stretch>
              <a:fillRect/>
            </a:stretch>
          </p:blipFill>
          <p:spPr>
            <a:xfrm>
              <a:off x="8072462" y="5929330"/>
              <a:ext cx="929393" cy="785818"/>
            </a:xfrm>
            <a:prstGeom prst="rect">
              <a:avLst/>
            </a:prstGeom>
          </p:spPr>
        </p:pic>
      </p:grpSp>
      <p:sp>
        <p:nvSpPr>
          <p:cNvPr id="3" name="Title 2"/>
          <p:cNvSpPr>
            <a:spLocks noGrp="1"/>
          </p:cNvSpPr>
          <p:nvPr>
            <p:ph type="title"/>
          </p:nvPr>
        </p:nvSpPr>
        <p:spPr>
          <a:xfrm>
            <a:off x="214282" y="1000108"/>
            <a:ext cx="8929718" cy="1071570"/>
          </a:xfrm>
        </p:spPr>
        <p:txBody>
          <a:bodyPr>
            <a:noAutofit/>
          </a:bodyPr>
          <a:lstStyle/>
          <a:p>
            <a:pPr algn="ctr"/>
            <a:r>
              <a:rPr lang="en-AU" sz="4000" dirty="0" smtClean="0"/>
              <a:t>Ocean Heat Transport in a Greenhouse World</a:t>
            </a:r>
            <a:endParaRPr lang="en-AU" sz="4000" dirty="0"/>
          </a:p>
        </p:txBody>
      </p:sp>
      <p:sp>
        <p:nvSpPr>
          <p:cNvPr id="2" name="Content Placeholder 1"/>
          <p:cNvSpPr>
            <a:spLocks noGrp="1"/>
          </p:cNvSpPr>
          <p:nvPr>
            <p:ph idx="1"/>
          </p:nvPr>
        </p:nvSpPr>
        <p:spPr>
          <a:xfrm>
            <a:off x="428596" y="2117748"/>
            <a:ext cx="8258204" cy="4525962"/>
          </a:xfrm>
        </p:spPr>
        <p:txBody>
          <a:bodyPr>
            <a:normAutofit lnSpcReduction="10000"/>
          </a:bodyPr>
          <a:lstStyle/>
          <a:p>
            <a:r>
              <a:rPr lang="en-AU" dirty="0" smtClean="0"/>
              <a:t>Originally thought responsible for high latitude warming however has minimal effect on high latitude continental interiors.</a:t>
            </a:r>
          </a:p>
          <a:p>
            <a:endParaRPr lang="en-AU" dirty="0" smtClean="0"/>
          </a:p>
          <a:p>
            <a:r>
              <a:rPr lang="en-AU" dirty="0" smtClean="0"/>
              <a:t>Recent estimates show that 5% of modern </a:t>
            </a:r>
            <a:r>
              <a:rPr lang="en-AU" dirty="0" err="1" smtClean="0"/>
              <a:t>poleward</a:t>
            </a:r>
            <a:r>
              <a:rPr lang="en-AU" dirty="0" smtClean="0"/>
              <a:t> heat transport past 60° south and north is attributable to the oceans.</a:t>
            </a:r>
          </a:p>
          <a:p>
            <a:endParaRPr lang="en-AU" dirty="0" smtClean="0"/>
          </a:p>
          <a:p>
            <a:r>
              <a:rPr lang="en-AU" dirty="0" smtClean="0"/>
              <a:t>Vertical mixing sensitivity to the vertical density gradient may have increased </a:t>
            </a:r>
            <a:r>
              <a:rPr lang="en-AU" dirty="0" err="1" smtClean="0"/>
              <a:t>thermohaline</a:t>
            </a:r>
            <a:r>
              <a:rPr lang="en-AU" dirty="0" smtClean="0"/>
              <a:t>  circulation.</a:t>
            </a:r>
          </a:p>
        </p:txBody>
      </p:sp>
      <p:sp>
        <p:nvSpPr>
          <p:cNvPr id="10" name="Oval 9"/>
          <p:cNvSpPr/>
          <p:nvPr/>
        </p:nvSpPr>
        <p:spPr>
          <a:xfrm>
            <a:off x="4143372" y="1714488"/>
            <a:ext cx="214314"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Arrow 10"/>
          <p:cNvSpPr/>
          <p:nvPr/>
        </p:nvSpPr>
        <p:spPr>
          <a:xfrm rot="5400000">
            <a:off x="6000760" y="2928937"/>
            <a:ext cx="214314" cy="35719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Up Arrow 16"/>
          <p:cNvSpPr/>
          <p:nvPr/>
        </p:nvSpPr>
        <p:spPr>
          <a:xfrm>
            <a:off x="2714612" y="5143512"/>
            <a:ext cx="500066"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Up Arrow 17"/>
          <p:cNvSpPr/>
          <p:nvPr/>
        </p:nvSpPr>
        <p:spPr>
          <a:xfrm>
            <a:off x="7500958" y="4929198"/>
            <a:ext cx="500066"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Down Arrow 18"/>
          <p:cNvSpPr/>
          <p:nvPr/>
        </p:nvSpPr>
        <p:spPr>
          <a:xfrm>
            <a:off x="2714612" y="4714884"/>
            <a:ext cx="50006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Down Arrow 19"/>
          <p:cNvSpPr/>
          <p:nvPr/>
        </p:nvSpPr>
        <p:spPr>
          <a:xfrm>
            <a:off x="7500958" y="4429132"/>
            <a:ext cx="50006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xEl>
                                              <p:pRg st="0" end="0"/>
                                            </p:txEl>
                                          </p:spTgt>
                                        </p:tgtEl>
                                      </p:cBhvr>
                                    </p:animEffect>
                                    <p:set>
                                      <p:cBhvr>
                                        <p:cTn id="7" dur="1" fill="hold">
                                          <p:stCondLst>
                                            <p:cond delay="1999"/>
                                          </p:stCondLst>
                                        </p:cTn>
                                        <p:tgtEl>
                                          <p:spTgt spid="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
                                            <p:txEl>
                                              <p:pRg st="2" end="2"/>
                                            </p:txEl>
                                          </p:spTgt>
                                        </p:tgtEl>
                                      </p:cBhvr>
                                    </p:animEffect>
                                    <p:set>
                                      <p:cBhvr>
                                        <p:cTn id="10" dur="1" fill="hold">
                                          <p:stCondLst>
                                            <p:cond delay="1999"/>
                                          </p:stCondLst>
                                        </p:cTn>
                                        <p:tgtEl>
                                          <p:spTgt spid="2">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2">
                                            <p:txEl>
                                              <p:pRg st="4" end="4"/>
                                            </p:txEl>
                                          </p:spTgt>
                                        </p:tgtEl>
                                      </p:cBhvr>
                                    </p:animEffect>
                                    <p:set>
                                      <p:cBhvr>
                                        <p:cTn id="13" dur="1" fill="hold">
                                          <p:stCondLst>
                                            <p:cond delay="1999"/>
                                          </p:stCondLst>
                                        </p:cTn>
                                        <p:tgtEl>
                                          <p:spTgt spid="2">
                                            <p:txEl>
                                              <p:pRg st="4" end="4"/>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3"/>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P spid="10" grpId="0" animBg="1"/>
      <p:bldP spid="11" grpId="0" animBg="1"/>
      <p:bldP spid="17" grpId="0" animBg="1"/>
      <p:bldP spid="18" grpId="0" animBg="1"/>
      <p:bldP spid="19" grpId="0" animBg="1"/>
      <p:bldP spid="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6634</TotalTime>
  <Words>1074</Words>
  <Application>Microsoft Office PowerPoint</Application>
  <PresentationFormat>On-screen Show (4:3)</PresentationFormat>
  <Paragraphs>212</Paragraphs>
  <Slides>27</Slides>
  <Notes>13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Flow</vt:lpstr>
      <vt:lpstr>Concourse</vt:lpstr>
      <vt:lpstr>Lessons from the Miocene Climatic Optimum</vt:lpstr>
      <vt:lpstr>Agenda</vt:lpstr>
      <vt:lpstr>Centennial scale surface temperature change</vt:lpstr>
      <vt:lpstr>Glacial scale surface temperature change</vt:lpstr>
      <vt:lpstr>Warmth in a cooling Cenozoic</vt:lpstr>
      <vt:lpstr>Miocene and modern zonal temperature profiles</vt:lpstr>
      <vt:lpstr>Causes of warming...</vt:lpstr>
      <vt:lpstr>Mechanisms of high-latitude warming</vt:lpstr>
      <vt:lpstr>Ocean Heat Transport in a Greenhouse World</vt:lpstr>
      <vt:lpstr>Greenhouse warming</vt:lpstr>
      <vt:lpstr>The NCAR General Circulation Model</vt:lpstr>
      <vt:lpstr>Miocene vegetation</vt:lpstr>
      <vt:lpstr>Topography</vt:lpstr>
      <vt:lpstr>Results</vt:lpstr>
      <vt:lpstr>Zero degree isotherm</vt:lpstr>
      <vt:lpstr>DJF – JJA surface temperature</vt:lpstr>
      <vt:lpstr>June-July-August atmospheric temperature</vt:lpstr>
      <vt:lpstr>Annual surface temperature</vt:lpstr>
      <vt:lpstr>December-January-February wind speed</vt:lpstr>
      <vt:lpstr>Current plans</vt:lpstr>
      <vt:lpstr>Concluding Remarks</vt:lpstr>
      <vt:lpstr>References</vt:lpstr>
      <vt:lpstr>Slide 23</vt:lpstr>
      <vt:lpstr>Slide 24</vt:lpstr>
      <vt:lpstr>Slide 25</vt:lpstr>
      <vt:lpstr>Slide 26</vt:lpstr>
      <vt:lpstr>Annual sea ice extent</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 Herold</dc:creator>
  <cp:lastModifiedBy>Nicholas Herold</cp:lastModifiedBy>
  <cp:revision>540</cp:revision>
  <dcterms:created xsi:type="dcterms:W3CDTF">2007-10-21T03:46:16Z</dcterms:created>
  <dcterms:modified xsi:type="dcterms:W3CDTF">2007-11-05T01:32:48Z</dcterms:modified>
</cp:coreProperties>
</file>